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91" r:id="rId3"/>
    <p:sldId id="257" r:id="rId4"/>
    <p:sldId id="258" r:id="rId5"/>
    <p:sldId id="259" r:id="rId6"/>
    <p:sldId id="295" r:id="rId7"/>
    <p:sldId id="261" r:id="rId8"/>
    <p:sldId id="260" r:id="rId9"/>
    <p:sldId id="297" r:id="rId10"/>
    <p:sldId id="304" r:id="rId11"/>
    <p:sldId id="262" r:id="rId12"/>
    <p:sldId id="263" r:id="rId13"/>
    <p:sldId id="265" r:id="rId14"/>
    <p:sldId id="302" r:id="rId15"/>
    <p:sldId id="305" r:id="rId16"/>
    <p:sldId id="267" r:id="rId17"/>
    <p:sldId id="268" r:id="rId18"/>
    <p:sldId id="271" r:id="rId19"/>
    <p:sldId id="303" r:id="rId20"/>
    <p:sldId id="301" r:id="rId21"/>
    <p:sldId id="270" r:id="rId22"/>
    <p:sldId id="272" r:id="rId23"/>
    <p:sldId id="269" r:id="rId24"/>
    <p:sldId id="273" r:id="rId25"/>
    <p:sldId id="293" r:id="rId26"/>
    <p:sldId id="274" r:id="rId27"/>
    <p:sldId id="275" r:id="rId28"/>
    <p:sldId id="276" r:id="rId29"/>
    <p:sldId id="277" r:id="rId30"/>
    <p:sldId id="278" r:id="rId31"/>
    <p:sldId id="279"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CC1C"/>
    <a:srgbClr val="EDD5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4660"/>
  </p:normalViewPr>
  <p:slideViewPr>
    <p:cSldViewPr snapToGrid="0">
      <p:cViewPr varScale="1">
        <p:scale>
          <a:sx n="82" d="100"/>
          <a:sy n="82" d="100"/>
        </p:scale>
        <p:origin x="71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cs-CZ"/>
              <a:t>Kliknutím lze upravit styl.</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nchor="ct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cs-CZ"/>
              <a:t>Kliknutím lze upravit styl.</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cs-CZ"/>
              <a:t>Kliknutím lze upravit styl.</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cs-CZ"/>
              <a:t>Kliknutím lze upravit styl.</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3" name="Date Placeholder 2"/>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cs-CZ"/>
              <a:t>Kliknutím lze upravit styl.</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cs-CZ"/>
              <a:t>Kliknutím lze upravit styl.</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cs-CZ"/>
              <a:t>Kliknutím lze upravit styl.</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cs-CZ"/>
              <a:t>Kliknutím lze upravit styl.</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cs-CZ"/>
              <a:t>Po kliknutí můžete upravovat styly textu v předloze.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cs-CZ"/>
              <a:t>Kliknutím lze upravit styl.</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cs-CZ"/>
              <a:t>Po kliknutí můžete upravovat styly textu v předloze.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ncho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2/10/2025</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lynxbroker.cz/investovani/burzovni-trhy/burzovni-informace/investicni-slovnik/contango/" TargetMode="External"/><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conseq.cz/investice/prehled-fondu/zdr-public-podfond-real-estate-czk"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hyperlink" Target="https://odhalene-finance.estranky.cz/"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ACC8E65-B0DC-FEB7-6E75-39175E5485B1}"/>
              </a:ext>
            </a:extLst>
          </p:cNvPr>
          <p:cNvSpPr>
            <a:spLocks noGrp="1"/>
          </p:cNvSpPr>
          <p:nvPr>
            <p:ph type="ctrTitle"/>
          </p:nvPr>
        </p:nvSpPr>
        <p:spPr>
          <a:xfrm>
            <a:off x="684212" y="685799"/>
            <a:ext cx="6761617" cy="2971801"/>
          </a:xfrm>
        </p:spPr>
        <p:txBody>
          <a:bodyPr/>
          <a:lstStyle/>
          <a:p>
            <a:r>
              <a:rPr lang="cs-CZ" dirty="0"/>
              <a:t>Analýza trhu a model portfolia</a:t>
            </a:r>
          </a:p>
        </p:txBody>
      </p:sp>
      <p:sp>
        <p:nvSpPr>
          <p:cNvPr id="3" name="Podnadpis 2">
            <a:extLst>
              <a:ext uri="{FF2B5EF4-FFF2-40B4-BE49-F238E27FC236}">
                <a16:creationId xmlns:a16="http://schemas.microsoft.com/office/drawing/2014/main" id="{31126F86-C5E1-5CF7-EA83-B72AA73C1AC4}"/>
              </a:ext>
            </a:extLst>
          </p:cNvPr>
          <p:cNvSpPr>
            <a:spLocks noGrp="1"/>
          </p:cNvSpPr>
          <p:nvPr>
            <p:ph type="subTitle" idx="1"/>
          </p:nvPr>
        </p:nvSpPr>
        <p:spPr>
          <a:xfrm>
            <a:off x="684212" y="4713443"/>
            <a:ext cx="6400800" cy="1947333"/>
          </a:xfrm>
        </p:spPr>
        <p:txBody>
          <a:bodyPr/>
          <a:lstStyle/>
          <a:p>
            <a:r>
              <a:rPr lang="cs-CZ" dirty="0"/>
              <a:t>Leo Jaroš</a:t>
            </a:r>
          </a:p>
          <a:p>
            <a:r>
              <a:rPr lang="cs-CZ" dirty="0"/>
              <a:t>7.2.2025</a:t>
            </a:r>
          </a:p>
        </p:txBody>
      </p:sp>
      <p:pic>
        <p:nvPicPr>
          <p:cNvPr id="4" name="Zástupný symbol obrázku 9">
            <a:extLst>
              <a:ext uri="{FF2B5EF4-FFF2-40B4-BE49-F238E27FC236}">
                <a16:creationId xmlns:a16="http://schemas.microsoft.com/office/drawing/2014/main" id="{7C99F1D9-306A-9D90-AFCF-95ED7DAA1F39}"/>
              </a:ext>
            </a:extLst>
          </p:cNvPr>
          <p:cNvPicPr>
            <a:picLocks noChangeAspect="1"/>
          </p:cNvPicPr>
          <p:nvPr/>
        </p:nvPicPr>
        <p:blipFill>
          <a:blip r:embed="rId2"/>
          <a:srcRect l="29115" r="29115"/>
          <a:stretch>
            <a:fillRect/>
          </a:stretch>
        </p:blipFill>
        <p:spPr>
          <a:xfrm>
            <a:off x="9980349" y="4159624"/>
            <a:ext cx="1685519" cy="2348752"/>
          </a:xfrm>
          <a:prstGeom prst="rect">
            <a:avLst/>
          </a:prstGeom>
          <a:scene3d>
            <a:camera prst="orthographicFront"/>
            <a:lightRig rig="threePt" dir="t"/>
          </a:scene3d>
          <a:sp3d prstMaterial="dkEdge">
            <a:bevelT/>
          </a:sp3d>
        </p:spPr>
      </p:pic>
      <p:sp>
        <p:nvSpPr>
          <p:cNvPr id="5" name="TextovéPole 4">
            <a:extLst>
              <a:ext uri="{FF2B5EF4-FFF2-40B4-BE49-F238E27FC236}">
                <a16:creationId xmlns:a16="http://schemas.microsoft.com/office/drawing/2014/main" id="{E2DC837E-5AB0-12EB-40C2-756EF52AAC90}"/>
              </a:ext>
            </a:extLst>
          </p:cNvPr>
          <p:cNvSpPr txBox="1"/>
          <p:nvPr/>
        </p:nvSpPr>
        <p:spPr>
          <a:xfrm>
            <a:off x="2753365" y="6322222"/>
            <a:ext cx="6685269" cy="338554"/>
          </a:xfrm>
          <a:prstGeom prst="rect">
            <a:avLst/>
          </a:prstGeom>
          <a:noFill/>
        </p:spPr>
        <p:txBody>
          <a:bodyPr wrap="square" rtlCol="0">
            <a:spAutoFit/>
          </a:bodyPr>
          <a:lstStyle/>
          <a:p>
            <a:r>
              <a:rPr lang="cs-CZ" sz="800" b="0" i="1" dirty="0">
                <a:solidFill>
                  <a:srgbClr val="818181"/>
                </a:solidFill>
                <a:effectLst/>
                <a:latin typeface="arial" panose="020B0604020202020204" pitchFamily="34" charset="0"/>
              </a:rPr>
              <a:t>Tato analýza je doplňkovou službou dle ZPKT Zákon č. 256/2004 Sb., Předpis č. 256/2004 Sb., Znění od 1. 10. 2021, §4., odst. (3), písm. d).                 V žádném ohledu není radou či doporučením pro nákup nebo prodej konkrétního finančního či investičního nástroje.</a:t>
            </a:r>
            <a:endParaRPr lang="cs-CZ" sz="800" dirty="0"/>
          </a:p>
        </p:txBody>
      </p:sp>
    </p:spTree>
    <p:extLst>
      <p:ext uri="{BB962C8B-B14F-4D97-AF65-F5344CB8AC3E}">
        <p14:creationId xmlns:p14="http://schemas.microsoft.com/office/powerpoint/2010/main" val="1004090794"/>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6045F1-008D-A3ED-415E-101BB83DE843}"/>
              </a:ext>
            </a:extLst>
          </p:cNvPr>
          <p:cNvSpPr>
            <a:spLocks noGrp="1"/>
          </p:cNvSpPr>
          <p:nvPr>
            <p:ph type="title"/>
          </p:nvPr>
        </p:nvSpPr>
        <p:spPr>
          <a:xfrm>
            <a:off x="4683949" y="168454"/>
            <a:ext cx="6019800" cy="596153"/>
          </a:xfrm>
        </p:spPr>
        <p:txBody>
          <a:bodyPr/>
          <a:lstStyle/>
          <a:p>
            <a:r>
              <a:rPr lang="cs-CZ" dirty="0">
                <a:solidFill>
                  <a:schemeClr val="bg1"/>
                </a:solidFill>
              </a:rPr>
              <a:t>úvod</a:t>
            </a:r>
          </a:p>
        </p:txBody>
      </p:sp>
      <p:pic>
        <p:nvPicPr>
          <p:cNvPr id="10" name="Zástupný symbol obrázku 9">
            <a:extLst>
              <a:ext uri="{FF2B5EF4-FFF2-40B4-BE49-F238E27FC236}">
                <a16:creationId xmlns:a16="http://schemas.microsoft.com/office/drawing/2014/main" id="{3DD72885-981F-F956-E0AA-FC0B32FDCD7F}"/>
              </a:ext>
            </a:extLst>
          </p:cNvPr>
          <p:cNvPicPr>
            <a:picLocks noGrp="1" noChangeAspect="1"/>
          </p:cNvPicPr>
          <p:nvPr>
            <p:ph type="pic" idx="1"/>
          </p:nvPr>
        </p:nvPicPr>
        <p:blipFill>
          <a:blip r:embed="rId2"/>
          <a:srcRect l="29115" r="29115"/>
          <a:stretch>
            <a:fillRect/>
          </a:stretch>
        </p:blipFill>
        <p:spPr>
          <a:scene3d>
            <a:camera prst="orthographicFront"/>
            <a:lightRig rig="threePt" dir="t"/>
          </a:scene3d>
          <a:sp3d>
            <a:bevelT/>
          </a:sp3d>
        </p:spPr>
      </p:pic>
      <p:sp>
        <p:nvSpPr>
          <p:cNvPr id="4" name="Zástupný text 3">
            <a:extLst>
              <a:ext uri="{FF2B5EF4-FFF2-40B4-BE49-F238E27FC236}">
                <a16:creationId xmlns:a16="http://schemas.microsoft.com/office/drawing/2014/main" id="{D8978C6E-395E-7ABE-B555-27094EC2767A}"/>
              </a:ext>
            </a:extLst>
          </p:cNvPr>
          <p:cNvSpPr>
            <a:spLocks noGrp="1"/>
          </p:cNvSpPr>
          <p:nvPr>
            <p:ph type="body" sz="half" idx="2"/>
          </p:nvPr>
        </p:nvSpPr>
        <p:spPr>
          <a:xfrm>
            <a:off x="4546316" y="914401"/>
            <a:ext cx="7020953" cy="5523721"/>
          </a:xfrm>
        </p:spPr>
        <p:txBody>
          <a:bodyPr>
            <a:noAutofit/>
          </a:bodyPr>
          <a:lstStyle/>
          <a:p>
            <a:r>
              <a:rPr lang="cs-CZ" dirty="0">
                <a:solidFill>
                  <a:schemeClr val="bg1"/>
                </a:solidFill>
              </a:rPr>
              <a:t>Významné tendence v geopolitickém uspořádání:</a:t>
            </a:r>
          </a:p>
          <a:p>
            <a:pPr marL="342900" indent="-342900">
              <a:buFont typeface="Wingdings" panose="05000000000000000000" pitchFamily="2" charset="2"/>
              <a:buChar char="q"/>
            </a:pPr>
            <a:r>
              <a:rPr lang="cs-CZ" dirty="0">
                <a:solidFill>
                  <a:schemeClr val="bg1"/>
                </a:solidFill>
              </a:rPr>
              <a:t>Množí se konflikty: střet Ruska s Ukrajinou, boje v pásmu Gazy, vzájemné útoky Íránu a Izraele, riziko anexe Taiwanu Čínou… </a:t>
            </a:r>
          </a:p>
          <a:p>
            <a:pPr marL="342900" indent="-342900">
              <a:buFont typeface="Wingdings" panose="05000000000000000000" pitchFamily="2" charset="2"/>
              <a:buChar char="q"/>
            </a:pPr>
            <a:r>
              <a:rPr lang="cs-CZ" dirty="0">
                <a:solidFill>
                  <a:schemeClr val="bg1"/>
                </a:solidFill>
              </a:rPr>
              <a:t>Nová administrativa USA se ještě více odvrací od role garanta celosvětové obchodní spolupráce a využívá pozici světového lídra spíše k prosazovaní vlastních zájmů</a:t>
            </a:r>
          </a:p>
          <a:p>
            <a:pPr marL="342900" indent="-342900">
              <a:buFont typeface="Wingdings" panose="05000000000000000000" pitchFamily="2" charset="2"/>
              <a:buChar char="q"/>
            </a:pPr>
            <a:r>
              <a:rPr lang="cs-CZ" dirty="0">
                <a:solidFill>
                  <a:schemeClr val="bg1"/>
                </a:solidFill>
              </a:rPr>
              <a:t>Pozice dolaru zůstává pevná a proti ostatním měnám posiluje; celosvětově se ukazuje nedostatek amerických vládních dluhopisů (kolaterál při úvěrování)</a:t>
            </a:r>
          </a:p>
          <a:p>
            <a:pPr marL="342900" indent="-342900">
              <a:buFont typeface="Wingdings" panose="05000000000000000000" pitchFamily="2" charset="2"/>
              <a:buChar char="q"/>
            </a:pPr>
            <a:r>
              <a:rPr lang="cs-CZ" dirty="0">
                <a:solidFill>
                  <a:schemeClr val="bg1"/>
                </a:solidFill>
              </a:rPr>
              <a:t>Čína se ocitá ve stále větších potížích, což se promítá do zbytku světa, jehož byla dosud hnacím motorem; Rusko pociťuje dopad války na hospodářství</a:t>
            </a:r>
          </a:p>
          <a:p>
            <a:pPr marL="342900" indent="-342900">
              <a:buFont typeface="Wingdings" panose="05000000000000000000" pitchFamily="2" charset="2"/>
              <a:buChar char="q"/>
            </a:pPr>
            <a:r>
              <a:rPr lang="cs-CZ" dirty="0">
                <a:solidFill>
                  <a:schemeClr val="bg1"/>
                </a:solidFill>
              </a:rPr>
              <a:t>Německá ekonomika je v recesi, což ovlivňuje ostatní státy Unie včetně Česka; na hospodářství EU má rovněž negativní vliv nesmyslná politika Green </a:t>
            </a:r>
            <a:r>
              <a:rPr lang="cs-CZ" dirty="0" err="1">
                <a:solidFill>
                  <a:schemeClr val="bg1"/>
                </a:solidFill>
              </a:rPr>
              <a:t>Dealu</a:t>
            </a:r>
            <a:endParaRPr lang="cs-CZ" dirty="0">
              <a:solidFill>
                <a:schemeClr val="bg1"/>
              </a:solidFill>
            </a:endParaRPr>
          </a:p>
        </p:txBody>
      </p:sp>
    </p:spTree>
    <p:extLst>
      <p:ext uri="{BB962C8B-B14F-4D97-AF65-F5344CB8AC3E}">
        <p14:creationId xmlns:p14="http://schemas.microsoft.com/office/powerpoint/2010/main" val="2562460665"/>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F4E1C0C-8293-DA86-F3D3-9EA73ABDCD5C}"/>
              </a:ext>
            </a:extLst>
          </p:cNvPr>
          <p:cNvSpPr>
            <a:spLocks noGrp="1"/>
          </p:cNvSpPr>
          <p:nvPr>
            <p:ph type="ctrTitle"/>
          </p:nvPr>
        </p:nvSpPr>
        <p:spPr/>
        <p:txBody>
          <a:bodyPr/>
          <a:lstStyle/>
          <a:p>
            <a:r>
              <a:rPr lang="cs-CZ" dirty="0"/>
              <a:t>Analýza trhu</a:t>
            </a:r>
          </a:p>
        </p:txBody>
      </p:sp>
      <p:sp>
        <p:nvSpPr>
          <p:cNvPr id="4" name="TextovéPole 3">
            <a:extLst>
              <a:ext uri="{FF2B5EF4-FFF2-40B4-BE49-F238E27FC236}">
                <a16:creationId xmlns:a16="http://schemas.microsoft.com/office/drawing/2014/main" id="{945DDBFE-3828-4CD6-748A-01DD5C74A04A}"/>
              </a:ext>
            </a:extLst>
          </p:cNvPr>
          <p:cNvSpPr txBox="1"/>
          <p:nvPr/>
        </p:nvSpPr>
        <p:spPr>
          <a:xfrm>
            <a:off x="684212" y="4276165"/>
            <a:ext cx="3012141" cy="769441"/>
          </a:xfrm>
          <a:prstGeom prst="rect">
            <a:avLst/>
          </a:prstGeom>
          <a:noFill/>
        </p:spPr>
        <p:txBody>
          <a:bodyPr wrap="square" rtlCol="0">
            <a:spAutoFit/>
          </a:bodyPr>
          <a:lstStyle/>
          <a:p>
            <a:r>
              <a:rPr lang="cs-CZ" sz="4400" dirty="0"/>
              <a:t>Akcie</a:t>
            </a:r>
          </a:p>
        </p:txBody>
      </p:sp>
      <p:pic>
        <p:nvPicPr>
          <p:cNvPr id="6" name="Zástupný symbol obrázku 9">
            <a:extLst>
              <a:ext uri="{FF2B5EF4-FFF2-40B4-BE49-F238E27FC236}">
                <a16:creationId xmlns:a16="http://schemas.microsoft.com/office/drawing/2014/main" id="{1D37E7B0-B5D6-C36C-5911-B1F78A16D006}"/>
              </a:ext>
            </a:extLst>
          </p:cNvPr>
          <p:cNvPicPr>
            <a:picLocks noChangeAspect="1"/>
          </p:cNvPicPr>
          <p:nvPr/>
        </p:nvPicPr>
        <p:blipFill>
          <a:blip r:embed="rId2"/>
          <a:srcRect l="29115" r="29115"/>
          <a:stretch>
            <a:fillRect/>
          </a:stretch>
        </p:blipFill>
        <p:spPr>
          <a:xfrm>
            <a:off x="9980349" y="4159624"/>
            <a:ext cx="1685519" cy="2348752"/>
          </a:xfrm>
          <a:prstGeom prst="rect">
            <a:avLst/>
          </a:prstGeom>
          <a:scene3d>
            <a:camera prst="orthographicFront"/>
            <a:lightRig rig="threePt" dir="t"/>
          </a:scene3d>
          <a:sp3d>
            <a:bevelT/>
          </a:sp3d>
        </p:spPr>
      </p:pic>
    </p:spTree>
    <p:extLst>
      <p:ext uri="{BB962C8B-B14F-4D97-AF65-F5344CB8AC3E}">
        <p14:creationId xmlns:p14="http://schemas.microsoft.com/office/powerpoint/2010/main" val="4149393653"/>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extovéPole 5">
            <a:extLst>
              <a:ext uri="{FF2B5EF4-FFF2-40B4-BE49-F238E27FC236}">
                <a16:creationId xmlns:a16="http://schemas.microsoft.com/office/drawing/2014/main" id="{B9D4C2CA-F248-D451-6A5D-3655E8C46572}"/>
              </a:ext>
            </a:extLst>
          </p:cNvPr>
          <p:cNvSpPr txBox="1"/>
          <p:nvPr/>
        </p:nvSpPr>
        <p:spPr>
          <a:xfrm>
            <a:off x="530921" y="258456"/>
            <a:ext cx="11130155" cy="646331"/>
          </a:xfrm>
          <a:prstGeom prst="rect">
            <a:avLst/>
          </a:prstGeom>
          <a:noFill/>
        </p:spPr>
        <p:txBody>
          <a:bodyPr wrap="square" rtlCol="0">
            <a:spAutoFit/>
          </a:bodyPr>
          <a:lstStyle/>
          <a:p>
            <a:r>
              <a:rPr lang="cs-CZ" dirty="0">
                <a:solidFill>
                  <a:schemeClr val="bg1"/>
                </a:solidFill>
              </a:rPr>
              <a:t>Důležitý index amerického trhu S&amp;P 500 se stále drží na maximech. 30% jeho hodnoty přitom tvoří pouhých 7 titulů, což významně zvyšuje riziko náhlého poklesu.  </a:t>
            </a:r>
          </a:p>
        </p:txBody>
      </p:sp>
      <p:pic>
        <p:nvPicPr>
          <p:cNvPr id="5" name="Obrázek 4">
            <a:extLst>
              <a:ext uri="{FF2B5EF4-FFF2-40B4-BE49-F238E27FC236}">
                <a16:creationId xmlns:a16="http://schemas.microsoft.com/office/drawing/2014/main" id="{914C0BD5-7A99-2E9D-2BDB-D6B28B501873}"/>
              </a:ext>
            </a:extLst>
          </p:cNvPr>
          <p:cNvPicPr>
            <a:picLocks noChangeAspect="1"/>
          </p:cNvPicPr>
          <p:nvPr/>
        </p:nvPicPr>
        <p:blipFill>
          <a:blip r:embed="rId2"/>
          <a:stretch>
            <a:fillRect/>
          </a:stretch>
        </p:blipFill>
        <p:spPr>
          <a:xfrm>
            <a:off x="530921" y="1184988"/>
            <a:ext cx="11300295" cy="5322112"/>
          </a:xfrm>
          <a:prstGeom prst="rect">
            <a:avLst/>
          </a:prstGeom>
        </p:spPr>
      </p:pic>
    </p:spTree>
    <p:extLst>
      <p:ext uri="{BB962C8B-B14F-4D97-AF65-F5344CB8AC3E}">
        <p14:creationId xmlns:p14="http://schemas.microsoft.com/office/powerpoint/2010/main" val="3350083965"/>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alpha val="0"/>
                <a:lumMod val="0"/>
                <a:lumOff val="10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10" name="TextovéPole 9">
            <a:extLst>
              <a:ext uri="{FF2B5EF4-FFF2-40B4-BE49-F238E27FC236}">
                <a16:creationId xmlns:a16="http://schemas.microsoft.com/office/drawing/2014/main" id="{D065C618-D773-945F-A796-134B26B0C896}"/>
              </a:ext>
            </a:extLst>
          </p:cNvPr>
          <p:cNvSpPr txBox="1"/>
          <p:nvPr/>
        </p:nvSpPr>
        <p:spPr>
          <a:xfrm>
            <a:off x="383459" y="323815"/>
            <a:ext cx="11425081" cy="646331"/>
          </a:xfrm>
          <a:prstGeom prst="rect">
            <a:avLst/>
          </a:prstGeom>
          <a:noFill/>
        </p:spPr>
        <p:txBody>
          <a:bodyPr wrap="square" rtlCol="0">
            <a:spAutoFit/>
          </a:bodyPr>
          <a:lstStyle/>
          <a:p>
            <a:r>
              <a:rPr lang="cs-CZ" dirty="0" err="1">
                <a:solidFill>
                  <a:schemeClr val="bg1"/>
                </a:solidFill>
              </a:rPr>
              <a:t>Buffetův</a:t>
            </a:r>
            <a:r>
              <a:rPr lang="cs-CZ" dirty="0">
                <a:solidFill>
                  <a:schemeClr val="bg1"/>
                </a:solidFill>
              </a:rPr>
              <a:t> indikátor poměru valuace trhu k HDP má 2,5 x vyšší hodnotu než je jeho dlouhodobý průměr. To je mimo jiné důvod, proč slavný investor drží nyní přes 30% majetku Berkshire Hathaway v hotovosti.</a:t>
            </a:r>
          </a:p>
        </p:txBody>
      </p:sp>
      <p:pic>
        <p:nvPicPr>
          <p:cNvPr id="5" name="Obrázek 4">
            <a:extLst>
              <a:ext uri="{FF2B5EF4-FFF2-40B4-BE49-F238E27FC236}">
                <a16:creationId xmlns:a16="http://schemas.microsoft.com/office/drawing/2014/main" id="{5CD86BB8-41F3-0544-9EED-86F6BEAB4E57}"/>
              </a:ext>
            </a:extLst>
          </p:cNvPr>
          <p:cNvPicPr>
            <a:picLocks noChangeAspect="1"/>
          </p:cNvPicPr>
          <p:nvPr/>
        </p:nvPicPr>
        <p:blipFill>
          <a:blip r:embed="rId2"/>
          <a:stretch>
            <a:fillRect/>
          </a:stretch>
        </p:blipFill>
        <p:spPr>
          <a:xfrm>
            <a:off x="383459" y="1212980"/>
            <a:ext cx="11425081" cy="5243804"/>
          </a:xfrm>
          <a:prstGeom prst="rect">
            <a:avLst/>
          </a:prstGeom>
        </p:spPr>
      </p:pic>
    </p:spTree>
    <p:extLst>
      <p:ext uri="{BB962C8B-B14F-4D97-AF65-F5344CB8AC3E}">
        <p14:creationId xmlns:p14="http://schemas.microsoft.com/office/powerpoint/2010/main" val="1076034331"/>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alpha val="0"/>
                <a:lumMod val="0"/>
                <a:lumOff val="10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10" name="TextovéPole 9">
            <a:extLst>
              <a:ext uri="{FF2B5EF4-FFF2-40B4-BE49-F238E27FC236}">
                <a16:creationId xmlns:a16="http://schemas.microsoft.com/office/drawing/2014/main" id="{D065C618-D773-945F-A796-134B26B0C896}"/>
              </a:ext>
            </a:extLst>
          </p:cNvPr>
          <p:cNvSpPr txBox="1"/>
          <p:nvPr/>
        </p:nvSpPr>
        <p:spPr>
          <a:xfrm>
            <a:off x="383459" y="559618"/>
            <a:ext cx="11425081" cy="646331"/>
          </a:xfrm>
          <a:prstGeom prst="rect">
            <a:avLst/>
          </a:prstGeom>
          <a:noFill/>
        </p:spPr>
        <p:txBody>
          <a:bodyPr wrap="square" rtlCol="0">
            <a:spAutoFit/>
          </a:bodyPr>
          <a:lstStyle/>
          <a:p>
            <a:r>
              <a:rPr lang="cs-CZ" dirty="0">
                <a:solidFill>
                  <a:schemeClr val="bg1"/>
                </a:solidFill>
              </a:rPr>
              <a:t>Schillerův poměr hodnoty S&amp;P 500 vzhledem k výnosům upravený o inflaci je více než dvojnásobný oproti svému mediánu. </a:t>
            </a:r>
          </a:p>
        </p:txBody>
      </p:sp>
      <p:pic>
        <p:nvPicPr>
          <p:cNvPr id="6" name="Obrázek 5">
            <a:extLst>
              <a:ext uri="{FF2B5EF4-FFF2-40B4-BE49-F238E27FC236}">
                <a16:creationId xmlns:a16="http://schemas.microsoft.com/office/drawing/2014/main" id="{DF1911B7-BD7E-0798-6818-B3351CC2A373}"/>
              </a:ext>
            </a:extLst>
          </p:cNvPr>
          <p:cNvPicPr>
            <a:picLocks noChangeAspect="1"/>
          </p:cNvPicPr>
          <p:nvPr/>
        </p:nvPicPr>
        <p:blipFill>
          <a:blip r:embed="rId2"/>
          <a:stretch>
            <a:fillRect/>
          </a:stretch>
        </p:blipFill>
        <p:spPr>
          <a:xfrm>
            <a:off x="383459" y="1318983"/>
            <a:ext cx="11425081" cy="5137801"/>
          </a:xfrm>
          <a:prstGeom prst="rect">
            <a:avLst/>
          </a:prstGeom>
        </p:spPr>
      </p:pic>
      <p:pic>
        <p:nvPicPr>
          <p:cNvPr id="9" name="Obrázek 8">
            <a:extLst>
              <a:ext uri="{FF2B5EF4-FFF2-40B4-BE49-F238E27FC236}">
                <a16:creationId xmlns:a16="http://schemas.microsoft.com/office/drawing/2014/main" id="{B35E90FD-14E2-081D-5621-6B16D8096469}"/>
              </a:ext>
            </a:extLst>
          </p:cNvPr>
          <p:cNvPicPr>
            <a:picLocks noChangeAspect="1"/>
          </p:cNvPicPr>
          <p:nvPr/>
        </p:nvPicPr>
        <p:blipFill>
          <a:blip r:embed="rId3"/>
          <a:stretch>
            <a:fillRect/>
          </a:stretch>
        </p:blipFill>
        <p:spPr>
          <a:xfrm>
            <a:off x="5430416" y="1895867"/>
            <a:ext cx="2630684" cy="1269458"/>
          </a:xfrm>
          <a:prstGeom prst="rect">
            <a:avLst/>
          </a:prstGeom>
        </p:spPr>
      </p:pic>
    </p:spTree>
    <p:extLst>
      <p:ext uri="{BB962C8B-B14F-4D97-AF65-F5344CB8AC3E}">
        <p14:creationId xmlns:p14="http://schemas.microsoft.com/office/powerpoint/2010/main" val="3284193437"/>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extovéPole 5">
            <a:extLst>
              <a:ext uri="{FF2B5EF4-FFF2-40B4-BE49-F238E27FC236}">
                <a16:creationId xmlns:a16="http://schemas.microsoft.com/office/drawing/2014/main" id="{B9D4C2CA-F248-D451-6A5D-3655E8C46572}"/>
              </a:ext>
            </a:extLst>
          </p:cNvPr>
          <p:cNvSpPr txBox="1"/>
          <p:nvPr/>
        </p:nvSpPr>
        <p:spPr>
          <a:xfrm>
            <a:off x="372036" y="211554"/>
            <a:ext cx="11447928" cy="646331"/>
          </a:xfrm>
          <a:prstGeom prst="rect">
            <a:avLst/>
          </a:prstGeom>
          <a:noFill/>
        </p:spPr>
        <p:txBody>
          <a:bodyPr wrap="square" rtlCol="0">
            <a:spAutoFit/>
          </a:bodyPr>
          <a:lstStyle/>
          <a:p>
            <a:r>
              <a:rPr lang="cs-CZ" dirty="0">
                <a:solidFill>
                  <a:schemeClr val="bg1"/>
                </a:solidFill>
              </a:rPr>
              <a:t>Odhadované budoucí výnosy v následujících dvanácti letech při nákupu na těchto cenových hladinách jsou přibližně </a:t>
            </a:r>
            <a:r>
              <a:rPr lang="cs-CZ" b="1" dirty="0">
                <a:solidFill>
                  <a:schemeClr val="bg1"/>
                </a:solidFill>
              </a:rPr>
              <a:t>minus 11% </a:t>
            </a:r>
            <a:r>
              <a:rPr lang="cs-CZ" b="1" dirty="0" err="1">
                <a:solidFill>
                  <a:schemeClr val="bg1"/>
                </a:solidFill>
              </a:rPr>
              <a:t>p.a</a:t>
            </a:r>
            <a:r>
              <a:rPr lang="cs-CZ" dirty="0">
                <a:solidFill>
                  <a:schemeClr val="bg1"/>
                </a:solidFill>
              </a:rPr>
              <a:t>.</a:t>
            </a:r>
          </a:p>
        </p:txBody>
      </p:sp>
      <p:pic>
        <p:nvPicPr>
          <p:cNvPr id="1026" name="Picture 2" descr="Hussman equity risk premium (ERP) model versus actual subsequent market returns">
            <a:extLst>
              <a:ext uri="{FF2B5EF4-FFF2-40B4-BE49-F238E27FC236}">
                <a16:creationId xmlns:a16="http://schemas.microsoft.com/office/drawing/2014/main" id="{977B12EF-652B-408C-D28F-BE0181366F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036" y="998376"/>
            <a:ext cx="11447928" cy="5570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2581336"/>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extovéPole 5">
            <a:extLst>
              <a:ext uri="{FF2B5EF4-FFF2-40B4-BE49-F238E27FC236}">
                <a16:creationId xmlns:a16="http://schemas.microsoft.com/office/drawing/2014/main" id="{B9D4C2CA-F248-D451-6A5D-3655E8C46572}"/>
              </a:ext>
            </a:extLst>
          </p:cNvPr>
          <p:cNvSpPr txBox="1"/>
          <p:nvPr/>
        </p:nvSpPr>
        <p:spPr>
          <a:xfrm>
            <a:off x="473513" y="370971"/>
            <a:ext cx="11244974" cy="923330"/>
          </a:xfrm>
          <a:prstGeom prst="rect">
            <a:avLst/>
          </a:prstGeom>
          <a:noFill/>
        </p:spPr>
        <p:txBody>
          <a:bodyPr wrap="square" rtlCol="0">
            <a:spAutoFit/>
          </a:bodyPr>
          <a:lstStyle/>
          <a:p>
            <a:r>
              <a:rPr lang="cs-CZ" dirty="0">
                <a:solidFill>
                  <a:schemeClr val="bg1"/>
                </a:solidFill>
              </a:rPr>
              <a:t>Evropský akciový trh na rozdíl od  amerického nedosáhl nových maxim a podobně jako jeho zámořský protějšek zahájil korekci. Dlouhodobě jde do strany a vzhledem ke stagnaci Německa i dalších států Unie lze očekávat jeho pokles na zajímavé nákupní úrovně.</a:t>
            </a:r>
          </a:p>
        </p:txBody>
      </p:sp>
      <p:pic>
        <p:nvPicPr>
          <p:cNvPr id="7" name="Obrázek 6">
            <a:extLst>
              <a:ext uri="{FF2B5EF4-FFF2-40B4-BE49-F238E27FC236}">
                <a16:creationId xmlns:a16="http://schemas.microsoft.com/office/drawing/2014/main" id="{08AFC4B2-B95B-B258-F891-E14D5DB9FC07}"/>
              </a:ext>
            </a:extLst>
          </p:cNvPr>
          <p:cNvPicPr>
            <a:picLocks noChangeAspect="1"/>
          </p:cNvPicPr>
          <p:nvPr/>
        </p:nvPicPr>
        <p:blipFill>
          <a:blip r:embed="rId2"/>
          <a:stretch>
            <a:fillRect/>
          </a:stretch>
        </p:blipFill>
        <p:spPr>
          <a:xfrm>
            <a:off x="473513" y="1469165"/>
            <a:ext cx="11244974" cy="5017864"/>
          </a:xfrm>
          <a:prstGeom prst="rect">
            <a:avLst/>
          </a:prstGeom>
        </p:spPr>
      </p:pic>
    </p:spTree>
    <p:extLst>
      <p:ext uri="{BB962C8B-B14F-4D97-AF65-F5344CB8AC3E}">
        <p14:creationId xmlns:p14="http://schemas.microsoft.com/office/powerpoint/2010/main" val="1185228718"/>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extovéPole 5">
            <a:extLst>
              <a:ext uri="{FF2B5EF4-FFF2-40B4-BE49-F238E27FC236}">
                <a16:creationId xmlns:a16="http://schemas.microsoft.com/office/drawing/2014/main" id="{B9D4C2CA-F248-D451-6A5D-3655E8C46572}"/>
              </a:ext>
            </a:extLst>
          </p:cNvPr>
          <p:cNvSpPr txBox="1"/>
          <p:nvPr/>
        </p:nvSpPr>
        <p:spPr>
          <a:xfrm>
            <a:off x="541177" y="326315"/>
            <a:ext cx="11131420" cy="923330"/>
          </a:xfrm>
          <a:prstGeom prst="rect">
            <a:avLst/>
          </a:prstGeom>
          <a:noFill/>
        </p:spPr>
        <p:txBody>
          <a:bodyPr wrap="square" rtlCol="0">
            <a:spAutoFit/>
          </a:bodyPr>
          <a:lstStyle/>
          <a:p>
            <a:r>
              <a:rPr lang="cs-CZ" dirty="0">
                <a:solidFill>
                  <a:schemeClr val="bg1"/>
                </a:solidFill>
              </a:rPr>
              <a:t>Rozvíjející se trhy jsou na tom ještě o něco hůře. Zde se projevuje zejména vliv destrukce čínského hospodářského zázraku. Nákup na těchto úrovních by byl zajímavý, nicméně je třeba vyčkat odeznění nastávající celosvětové recese.</a:t>
            </a:r>
          </a:p>
        </p:txBody>
      </p:sp>
      <p:pic>
        <p:nvPicPr>
          <p:cNvPr id="5" name="Obrázek 4">
            <a:extLst>
              <a:ext uri="{FF2B5EF4-FFF2-40B4-BE49-F238E27FC236}">
                <a16:creationId xmlns:a16="http://schemas.microsoft.com/office/drawing/2014/main" id="{5316E984-EC06-764F-AC15-7D23928AE54A}"/>
              </a:ext>
            </a:extLst>
          </p:cNvPr>
          <p:cNvPicPr>
            <a:picLocks noChangeAspect="1"/>
          </p:cNvPicPr>
          <p:nvPr/>
        </p:nvPicPr>
        <p:blipFill>
          <a:blip r:embed="rId2"/>
          <a:stretch>
            <a:fillRect/>
          </a:stretch>
        </p:blipFill>
        <p:spPr>
          <a:xfrm>
            <a:off x="541176" y="1293291"/>
            <a:ext cx="11131419" cy="5154162"/>
          </a:xfrm>
          <a:prstGeom prst="rect">
            <a:avLst/>
          </a:prstGeom>
        </p:spPr>
      </p:pic>
    </p:spTree>
    <p:extLst>
      <p:ext uri="{BB962C8B-B14F-4D97-AF65-F5344CB8AC3E}">
        <p14:creationId xmlns:p14="http://schemas.microsoft.com/office/powerpoint/2010/main" val="212315611"/>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A58B0F30-1391-C980-E1ED-5045203B2061}"/>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2FE6D090-87A6-5436-FD2C-49C7C15F2910}"/>
              </a:ext>
            </a:extLst>
          </p:cNvPr>
          <p:cNvSpPr txBox="1"/>
          <p:nvPr/>
        </p:nvSpPr>
        <p:spPr>
          <a:xfrm>
            <a:off x="561367" y="270425"/>
            <a:ext cx="11069266" cy="923330"/>
          </a:xfrm>
          <a:prstGeom prst="rect">
            <a:avLst/>
          </a:prstGeom>
          <a:noFill/>
        </p:spPr>
        <p:txBody>
          <a:bodyPr wrap="square" rtlCol="0">
            <a:spAutoFit/>
          </a:bodyPr>
          <a:lstStyle/>
          <a:p>
            <a:r>
              <a:rPr lang="cs-CZ" dirty="0">
                <a:solidFill>
                  <a:schemeClr val="bg1"/>
                </a:solidFill>
              </a:rPr>
              <a:t>Čína se snaží řešit stagnaci prostřednictvím stimulů, poslední injekce nových peněz proběhla v září 2024. Trh zareagoval prudkým růstem, který během dvou týdnů skončil, následován korekcí do obchodního rozpětí.</a:t>
            </a:r>
          </a:p>
        </p:txBody>
      </p:sp>
      <p:pic>
        <p:nvPicPr>
          <p:cNvPr id="9" name="Obrázek 8">
            <a:extLst>
              <a:ext uri="{FF2B5EF4-FFF2-40B4-BE49-F238E27FC236}">
                <a16:creationId xmlns:a16="http://schemas.microsoft.com/office/drawing/2014/main" id="{4771DA7C-1420-6AE8-4EA4-2B8A1F40A213}"/>
              </a:ext>
            </a:extLst>
          </p:cNvPr>
          <p:cNvPicPr>
            <a:picLocks noChangeAspect="1"/>
          </p:cNvPicPr>
          <p:nvPr/>
        </p:nvPicPr>
        <p:blipFill>
          <a:blip r:embed="rId2"/>
          <a:stretch>
            <a:fillRect/>
          </a:stretch>
        </p:blipFill>
        <p:spPr>
          <a:xfrm>
            <a:off x="561367" y="1397310"/>
            <a:ext cx="11069266" cy="5015101"/>
          </a:xfrm>
          <a:prstGeom prst="rect">
            <a:avLst/>
          </a:prstGeom>
        </p:spPr>
      </p:pic>
    </p:spTree>
    <p:extLst>
      <p:ext uri="{BB962C8B-B14F-4D97-AF65-F5344CB8AC3E}">
        <p14:creationId xmlns:p14="http://schemas.microsoft.com/office/powerpoint/2010/main" val="583603203"/>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6045F1-008D-A3ED-415E-101BB83DE843}"/>
              </a:ext>
            </a:extLst>
          </p:cNvPr>
          <p:cNvSpPr>
            <a:spLocks noGrp="1"/>
          </p:cNvSpPr>
          <p:nvPr>
            <p:ph type="title"/>
          </p:nvPr>
        </p:nvSpPr>
        <p:spPr>
          <a:xfrm>
            <a:off x="4722812" y="1010652"/>
            <a:ext cx="6019800" cy="565484"/>
          </a:xfrm>
        </p:spPr>
        <p:txBody>
          <a:bodyPr/>
          <a:lstStyle/>
          <a:p>
            <a:r>
              <a:rPr lang="cs-CZ" dirty="0">
                <a:solidFill>
                  <a:schemeClr val="bg1"/>
                </a:solidFill>
              </a:rPr>
              <a:t>Akcie: závěr</a:t>
            </a:r>
          </a:p>
        </p:txBody>
      </p:sp>
      <p:pic>
        <p:nvPicPr>
          <p:cNvPr id="10" name="Zástupný symbol obrázku 9">
            <a:extLst>
              <a:ext uri="{FF2B5EF4-FFF2-40B4-BE49-F238E27FC236}">
                <a16:creationId xmlns:a16="http://schemas.microsoft.com/office/drawing/2014/main" id="{3DD72885-981F-F956-E0AA-FC0B32FDCD7F}"/>
              </a:ext>
            </a:extLst>
          </p:cNvPr>
          <p:cNvPicPr>
            <a:picLocks noGrp="1" noChangeAspect="1"/>
          </p:cNvPicPr>
          <p:nvPr>
            <p:ph type="pic" idx="1"/>
          </p:nvPr>
        </p:nvPicPr>
        <p:blipFill>
          <a:blip r:embed="rId2"/>
          <a:srcRect l="29115" r="29115"/>
          <a:stretch>
            <a:fillRect/>
          </a:stretch>
        </p:blipFill>
        <p:spPr>
          <a:scene3d>
            <a:camera prst="orthographicFront"/>
            <a:lightRig rig="threePt" dir="t"/>
          </a:scene3d>
          <a:sp3d>
            <a:bevelT/>
          </a:sp3d>
        </p:spPr>
      </p:pic>
      <p:sp>
        <p:nvSpPr>
          <p:cNvPr id="4" name="Zástupný text 3">
            <a:extLst>
              <a:ext uri="{FF2B5EF4-FFF2-40B4-BE49-F238E27FC236}">
                <a16:creationId xmlns:a16="http://schemas.microsoft.com/office/drawing/2014/main" id="{D8978C6E-395E-7ABE-B555-27094EC2767A}"/>
              </a:ext>
            </a:extLst>
          </p:cNvPr>
          <p:cNvSpPr>
            <a:spLocks noGrp="1"/>
          </p:cNvSpPr>
          <p:nvPr>
            <p:ph type="body" sz="half" idx="2"/>
          </p:nvPr>
        </p:nvSpPr>
        <p:spPr>
          <a:xfrm>
            <a:off x="4722812" y="2096978"/>
            <a:ext cx="6896469" cy="3302337"/>
          </a:xfrm>
        </p:spPr>
        <p:txBody>
          <a:bodyPr>
            <a:noAutofit/>
          </a:bodyPr>
          <a:lstStyle/>
          <a:p>
            <a:r>
              <a:rPr lang="cs-CZ" sz="2000" dirty="0">
                <a:solidFill>
                  <a:schemeClr val="bg1"/>
                </a:solidFill>
              </a:rPr>
              <a:t>K očekávanému narovnání fundamentálních ukazatelů zatím nedošlo. Americký trh naopak dosáhl nových maxim, což prohloubilo nesoulad mezi oceněním akcií a výnosy podniků. Trump </a:t>
            </a:r>
            <a:r>
              <a:rPr lang="cs-CZ" sz="2000" dirty="0" err="1">
                <a:solidFill>
                  <a:schemeClr val="bg1"/>
                </a:solidFill>
              </a:rPr>
              <a:t>rally</a:t>
            </a:r>
            <a:r>
              <a:rPr lang="cs-CZ" sz="2000" dirty="0">
                <a:solidFill>
                  <a:schemeClr val="bg1"/>
                </a:solidFill>
              </a:rPr>
              <a:t> se sice nekonala, ale ani kýžené narovnání fundamentů. Zda toto narovnání bude mít formu dramatického propadu jako v letech 1929 či 2008, nebo spíše stagnace cen při současném nárůstu výnosů, ukáže teprve další vývoj.</a:t>
            </a:r>
          </a:p>
        </p:txBody>
      </p:sp>
    </p:spTree>
    <p:extLst>
      <p:ext uri="{BB962C8B-B14F-4D97-AF65-F5344CB8AC3E}">
        <p14:creationId xmlns:p14="http://schemas.microsoft.com/office/powerpoint/2010/main" val="2131963378"/>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F4E1C0C-8293-DA86-F3D3-9EA73ABDCD5C}"/>
              </a:ext>
            </a:extLst>
          </p:cNvPr>
          <p:cNvSpPr>
            <a:spLocks noGrp="1"/>
          </p:cNvSpPr>
          <p:nvPr>
            <p:ph type="ctrTitle"/>
          </p:nvPr>
        </p:nvSpPr>
        <p:spPr/>
        <p:txBody>
          <a:bodyPr/>
          <a:lstStyle/>
          <a:p>
            <a:r>
              <a:rPr lang="cs-CZ" dirty="0"/>
              <a:t>Analýza trhu</a:t>
            </a:r>
          </a:p>
        </p:txBody>
      </p:sp>
      <p:sp>
        <p:nvSpPr>
          <p:cNvPr id="4" name="TextovéPole 3">
            <a:extLst>
              <a:ext uri="{FF2B5EF4-FFF2-40B4-BE49-F238E27FC236}">
                <a16:creationId xmlns:a16="http://schemas.microsoft.com/office/drawing/2014/main" id="{945DDBFE-3828-4CD6-748A-01DD5C74A04A}"/>
              </a:ext>
            </a:extLst>
          </p:cNvPr>
          <p:cNvSpPr txBox="1"/>
          <p:nvPr/>
        </p:nvSpPr>
        <p:spPr>
          <a:xfrm>
            <a:off x="684212" y="4276165"/>
            <a:ext cx="3012141" cy="769441"/>
          </a:xfrm>
          <a:prstGeom prst="rect">
            <a:avLst/>
          </a:prstGeom>
          <a:noFill/>
        </p:spPr>
        <p:txBody>
          <a:bodyPr wrap="square" rtlCol="0">
            <a:spAutoFit/>
          </a:bodyPr>
          <a:lstStyle/>
          <a:p>
            <a:r>
              <a:rPr lang="cs-CZ" sz="4400" dirty="0"/>
              <a:t>Dluhopisy</a:t>
            </a:r>
          </a:p>
        </p:txBody>
      </p:sp>
      <p:pic>
        <p:nvPicPr>
          <p:cNvPr id="3" name="Zástupný symbol obrázku 9">
            <a:extLst>
              <a:ext uri="{FF2B5EF4-FFF2-40B4-BE49-F238E27FC236}">
                <a16:creationId xmlns:a16="http://schemas.microsoft.com/office/drawing/2014/main" id="{23CB8EE5-06A6-17EA-EED0-0C78D04C3EDC}"/>
              </a:ext>
            </a:extLst>
          </p:cNvPr>
          <p:cNvPicPr>
            <a:picLocks noChangeAspect="1"/>
          </p:cNvPicPr>
          <p:nvPr/>
        </p:nvPicPr>
        <p:blipFill>
          <a:blip r:embed="rId2"/>
          <a:srcRect l="29115" r="29115"/>
          <a:stretch>
            <a:fillRect/>
          </a:stretch>
        </p:blipFill>
        <p:spPr>
          <a:xfrm>
            <a:off x="9980349" y="4159624"/>
            <a:ext cx="1685519" cy="2348752"/>
          </a:xfrm>
          <a:prstGeom prst="rect">
            <a:avLst/>
          </a:prstGeom>
          <a:scene3d>
            <a:camera prst="orthographicFront"/>
            <a:lightRig rig="threePt" dir="t"/>
          </a:scene3d>
          <a:sp3d>
            <a:bevelT/>
          </a:sp3d>
        </p:spPr>
      </p:pic>
    </p:spTree>
    <p:extLst>
      <p:ext uri="{BB962C8B-B14F-4D97-AF65-F5344CB8AC3E}">
        <p14:creationId xmlns:p14="http://schemas.microsoft.com/office/powerpoint/2010/main" val="710783596"/>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TextovéPole 7">
            <a:extLst>
              <a:ext uri="{FF2B5EF4-FFF2-40B4-BE49-F238E27FC236}">
                <a16:creationId xmlns:a16="http://schemas.microsoft.com/office/drawing/2014/main" id="{50DB2009-C127-F33B-BC41-A1BE7CB5B4EB}"/>
              </a:ext>
            </a:extLst>
          </p:cNvPr>
          <p:cNvSpPr txBox="1"/>
          <p:nvPr/>
        </p:nvSpPr>
        <p:spPr>
          <a:xfrm>
            <a:off x="565166" y="227746"/>
            <a:ext cx="11061665" cy="369332"/>
          </a:xfrm>
          <a:prstGeom prst="rect">
            <a:avLst/>
          </a:prstGeom>
          <a:noFill/>
        </p:spPr>
        <p:txBody>
          <a:bodyPr wrap="square" rtlCol="0">
            <a:spAutoFit/>
          </a:bodyPr>
          <a:lstStyle/>
          <a:p>
            <a:r>
              <a:rPr lang="cs-CZ" i="1" dirty="0">
                <a:solidFill>
                  <a:schemeClr val="bg1"/>
                </a:solidFill>
              </a:rPr>
              <a:t>Oficiální inflace se v Eurozóně drží kolem 2%, v Česku aktuálně 2,8%.</a:t>
            </a:r>
          </a:p>
        </p:txBody>
      </p:sp>
      <p:pic>
        <p:nvPicPr>
          <p:cNvPr id="6" name="Obrázek 5">
            <a:extLst>
              <a:ext uri="{FF2B5EF4-FFF2-40B4-BE49-F238E27FC236}">
                <a16:creationId xmlns:a16="http://schemas.microsoft.com/office/drawing/2014/main" id="{12133ECC-D288-7A0D-3E39-8F4EDE29DA81}"/>
              </a:ext>
            </a:extLst>
          </p:cNvPr>
          <p:cNvPicPr>
            <a:picLocks noChangeAspect="1"/>
          </p:cNvPicPr>
          <p:nvPr/>
        </p:nvPicPr>
        <p:blipFill>
          <a:blip r:embed="rId2"/>
          <a:stretch>
            <a:fillRect/>
          </a:stretch>
        </p:blipFill>
        <p:spPr>
          <a:xfrm>
            <a:off x="565166" y="841442"/>
            <a:ext cx="5530834" cy="2855209"/>
          </a:xfrm>
          <a:prstGeom prst="rect">
            <a:avLst/>
          </a:prstGeom>
        </p:spPr>
      </p:pic>
      <p:pic>
        <p:nvPicPr>
          <p:cNvPr id="9" name="Obrázek 8">
            <a:extLst>
              <a:ext uri="{FF2B5EF4-FFF2-40B4-BE49-F238E27FC236}">
                <a16:creationId xmlns:a16="http://schemas.microsoft.com/office/drawing/2014/main" id="{9D40D349-28FE-E61F-8FC2-518652354C36}"/>
              </a:ext>
            </a:extLst>
          </p:cNvPr>
          <p:cNvPicPr>
            <a:picLocks noChangeAspect="1"/>
          </p:cNvPicPr>
          <p:nvPr/>
        </p:nvPicPr>
        <p:blipFill>
          <a:blip r:embed="rId3"/>
          <a:stretch>
            <a:fillRect/>
          </a:stretch>
        </p:blipFill>
        <p:spPr>
          <a:xfrm>
            <a:off x="5001207" y="3856562"/>
            <a:ext cx="6447453" cy="2618965"/>
          </a:xfrm>
          <a:prstGeom prst="rect">
            <a:avLst/>
          </a:prstGeom>
        </p:spPr>
      </p:pic>
    </p:spTree>
    <p:extLst>
      <p:ext uri="{BB962C8B-B14F-4D97-AF65-F5344CB8AC3E}">
        <p14:creationId xmlns:p14="http://schemas.microsoft.com/office/powerpoint/2010/main" val="723341322"/>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TextovéPole 7">
            <a:extLst>
              <a:ext uri="{FF2B5EF4-FFF2-40B4-BE49-F238E27FC236}">
                <a16:creationId xmlns:a16="http://schemas.microsoft.com/office/drawing/2014/main" id="{50DB2009-C127-F33B-BC41-A1BE7CB5B4EB}"/>
              </a:ext>
            </a:extLst>
          </p:cNvPr>
          <p:cNvSpPr txBox="1"/>
          <p:nvPr/>
        </p:nvSpPr>
        <p:spPr>
          <a:xfrm>
            <a:off x="565166" y="227746"/>
            <a:ext cx="11061665" cy="646331"/>
          </a:xfrm>
          <a:prstGeom prst="rect">
            <a:avLst/>
          </a:prstGeom>
          <a:noFill/>
        </p:spPr>
        <p:txBody>
          <a:bodyPr wrap="square" rtlCol="0">
            <a:spAutoFit/>
          </a:bodyPr>
          <a:lstStyle/>
          <a:p>
            <a:r>
              <a:rPr lang="cs-CZ" dirty="0">
                <a:solidFill>
                  <a:schemeClr val="bg1"/>
                </a:solidFill>
              </a:rPr>
              <a:t>Od března 2020 ztratili investoři do amerických vládních dluhopisů s dlouhou splatností přibližně 50% kapitálu. V současné době jde trh do strany a ignoruje zásahy </a:t>
            </a:r>
            <a:r>
              <a:rPr lang="cs-CZ" dirty="0" err="1">
                <a:solidFill>
                  <a:schemeClr val="bg1"/>
                </a:solidFill>
              </a:rPr>
              <a:t>FEDu</a:t>
            </a:r>
            <a:r>
              <a:rPr lang="cs-CZ" dirty="0">
                <a:solidFill>
                  <a:schemeClr val="bg1"/>
                </a:solidFill>
              </a:rPr>
              <a:t>.</a:t>
            </a:r>
          </a:p>
        </p:txBody>
      </p:sp>
      <p:pic>
        <p:nvPicPr>
          <p:cNvPr id="9" name="Obrázek 8">
            <a:extLst>
              <a:ext uri="{FF2B5EF4-FFF2-40B4-BE49-F238E27FC236}">
                <a16:creationId xmlns:a16="http://schemas.microsoft.com/office/drawing/2014/main" id="{AB32B077-7DF2-A544-240B-98FC241792E4}"/>
              </a:ext>
            </a:extLst>
          </p:cNvPr>
          <p:cNvPicPr>
            <a:picLocks noChangeAspect="1"/>
          </p:cNvPicPr>
          <p:nvPr/>
        </p:nvPicPr>
        <p:blipFill>
          <a:blip r:embed="rId2"/>
          <a:stretch>
            <a:fillRect/>
          </a:stretch>
        </p:blipFill>
        <p:spPr>
          <a:xfrm>
            <a:off x="565166" y="1182706"/>
            <a:ext cx="11061665" cy="5199433"/>
          </a:xfrm>
          <a:prstGeom prst="rect">
            <a:avLst/>
          </a:prstGeom>
        </p:spPr>
      </p:pic>
    </p:spTree>
    <p:extLst>
      <p:ext uri="{BB962C8B-B14F-4D97-AF65-F5344CB8AC3E}">
        <p14:creationId xmlns:p14="http://schemas.microsoft.com/office/powerpoint/2010/main" val="56257591"/>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2918A07A-9B8D-FF68-741D-07329839B460}"/>
            </a:ext>
          </a:extLst>
        </p:cNvPr>
        <p:cNvGrpSpPr/>
        <p:nvPr/>
      </p:nvGrpSpPr>
      <p:grpSpPr>
        <a:xfrm>
          <a:off x="0" y="0"/>
          <a:ext cx="0" cy="0"/>
          <a:chOff x="0" y="0"/>
          <a:chExt cx="0" cy="0"/>
        </a:xfrm>
      </p:grpSpPr>
      <p:sp>
        <p:nvSpPr>
          <p:cNvPr id="8" name="TextovéPole 7">
            <a:extLst>
              <a:ext uri="{FF2B5EF4-FFF2-40B4-BE49-F238E27FC236}">
                <a16:creationId xmlns:a16="http://schemas.microsoft.com/office/drawing/2014/main" id="{0E0F0214-7E6F-70CA-03E4-DFFEA91B132D}"/>
              </a:ext>
            </a:extLst>
          </p:cNvPr>
          <p:cNvSpPr txBox="1"/>
          <p:nvPr/>
        </p:nvSpPr>
        <p:spPr>
          <a:xfrm>
            <a:off x="565166" y="227746"/>
            <a:ext cx="11061665" cy="646331"/>
          </a:xfrm>
          <a:prstGeom prst="rect">
            <a:avLst/>
          </a:prstGeom>
          <a:noFill/>
        </p:spPr>
        <p:txBody>
          <a:bodyPr wrap="square" rtlCol="0">
            <a:spAutoFit/>
          </a:bodyPr>
          <a:lstStyle/>
          <a:p>
            <a:r>
              <a:rPr lang="cs-CZ" dirty="0">
                <a:solidFill>
                  <a:schemeClr val="bg1"/>
                </a:solidFill>
              </a:rPr>
              <a:t>Výnosová křivka desetiletých </a:t>
            </a:r>
            <a:r>
              <a:rPr lang="cs-CZ" dirty="0" err="1">
                <a:solidFill>
                  <a:schemeClr val="bg1"/>
                </a:solidFill>
              </a:rPr>
              <a:t>treasuries</a:t>
            </a:r>
            <a:r>
              <a:rPr lang="cs-CZ" dirty="0">
                <a:solidFill>
                  <a:schemeClr val="bg1"/>
                </a:solidFill>
              </a:rPr>
              <a:t> v porovnání s dvouletými se dostala z inverzní oblasti v srpnu 2024. V minulých obdobích se dostavila recese zhruba za půl roku od tohoto okamžiku.</a:t>
            </a:r>
          </a:p>
        </p:txBody>
      </p:sp>
      <p:pic>
        <p:nvPicPr>
          <p:cNvPr id="5" name="Obrázek 4">
            <a:extLst>
              <a:ext uri="{FF2B5EF4-FFF2-40B4-BE49-F238E27FC236}">
                <a16:creationId xmlns:a16="http://schemas.microsoft.com/office/drawing/2014/main" id="{454060FC-79F2-603D-31CD-CA6E94704C6A}"/>
              </a:ext>
            </a:extLst>
          </p:cNvPr>
          <p:cNvPicPr>
            <a:picLocks noChangeAspect="1"/>
          </p:cNvPicPr>
          <p:nvPr/>
        </p:nvPicPr>
        <p:blipFill>
          <a:blip r:embed="rId2"/>
          <a:stretch>
            <a:fillRect/>
          </a:stretch>
        </p:blipFill>
        <p:spPr>
          <a:xfrm>
            <a:off x="565165" y="1095504"/>
            <a:ext cx="11061665" cy="5368725"/>
          </a:xfrm>
          <a:prstGeom prst="rect">
            <a:avLst/>
          </a:prstGeom>
        </p:spPr>
      </p:pic>
    </p:spTree>
    <p:extLst>
      <p:ext uri="{BB962C8B-B14F-4D97-AF65-F5344CB8AC3E}">
        <p14:creationId xmlns:p14="http://schemas.microsoft.com/office/powerpoint/2010/main" val="1383457942"/>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6045F1-008D-A3ED-415E-101BB83DE843}"/>
              </a:ext>
            </a:extLst>
          </p:cNvPr>
          <p:cNvSpPr>
            <a:spLocks noGrp="1"/>
          </p:cNvSpPr>
          <p:nvPr>
            <p:ph type="title"/>
          </p:nvPr>
        </p:nvSpPr>
        <p:spPr>
          <a:xfrm>
            <a:off x="4722812" y="914400"/>
            <a:ext cx="6019800" cy="613611"/>
          </a:xfrm>
        </p:spPr>
        <p:txBody>
          <a:bodyPr/>
          <a:lstStyle/>
          <a:p>
            <a:r>
              <a:rPr lang="cs-CZ" dirty="0">
                <a:solidFill>
                  <a:schemeClr val="bg1"/>
                </a:solidFill>
              </a:rPr>
              <a:t>Dluhopisy: závěr</a:t>
            </a:r>
          </a:p>
        </p:txBody>
      </p:sp>
      <p:pic>
        <p:nvPicPr>
          <p:cNvPr id="10" name="Zástupný symbol obrázku 9">
            <a:extLst>
              <a:ext uri="{FF2B5EF4-FFF2-40B4-BE49-F238E27FC236}">
                <a16:creationId xmlns:a16="http://schemas.microsoft.com/office/drawing/2014/main" id="{3DD72885-981F-F956-E0AA-FC0B32FDCD7F}"/>
              </a:ext>
            </a:extLst>
          </p:cNvPr>
          <p:cNvPicPr>
            <a:picLocks noGrp="1" noChangeAspect="1"/>
          </p:cNvPicPr>
          <p:nvPr>
            <p:ph type="pic" idx="1"/>
          </p:nvPr>
        </p:nvPicPr>
        <p:blipFill>
          <a:blip r:embed="rId2"/>
          <a:srcRect l="29115" r="29115"/>
          <a:stretch>
            <a:fillRect/>
          </a:stretch>
        </p:blipFill>
        <p:spPr>
          <a:scene3d>
            <a:camera prst="orthographicFront"/>
            <a:lightRig rig="threePt" dir="t"/>
          </a:scene3d>
          <a:sp3d>
            <a:bevelT/>
          </a:sp3d>
        </p:spPr>
      </p:pic>
      <p:sp>
        <p:nvSpPr>
          <p:cNvPr id="4" name="Zástupný text 3">
            <a:extLst>
              <a:ext uri="{FF2B5EF4-FFF2-40B4-BE49-F238E27FC236}">
                <a16:creationId xmlns:a16="http://schemas.microsoft.com/office/drawing/2014/main" id="{D8978C6E-395E-7ABE-B555-27094EC2767A}"/>
              </a:ext>
            </a:extLst>
          </p:cNvPr>
          <p:cNvSpPr>
            <a:spLocks noGrp="1"/>
          </p:cNvSpPr>
          <p:nvPr>
            <p:ph type="body" sz="half" idx="2"/>
          </p:nvPr>
        </p:nvSpPr>
        <p:spPr>
          <a:xfrm>
            <a:off x="4722812" y="1988819"/>
            <a:ext cx="6805800" cy="3777499"/>
          </a:xfrm>
        </p:spPr>
        <p:txBody>
          <a:bodyPr>
            <a:noAutofit/>
          </a:bodyPr>
          <a:lstStyle/>
          <a:p>
            <a:r>
              <a:rPr lang="cs-CZ" sz="2000" dirty="0">
                <a:solidFill>
                  <a:schemeClr val="bg1"/>
                </a:solidFill>
              </a:rPr>
              <a:t>Výnosy dluhopisů investičního stupně mírně překonávají inflaci v Česku. Jejich výhodou v posledních půlstoletí byla neustále rostoucí cena. Tento trend ovšem skončil v roce 2020 a mnozí investoři v posledních čtyřech letech splakali nad výdělkem.</a:t>
            </a:r>
          </a:p>
          <a:p>
            <a:r>
              <a:rPr lang="cs-CZ" sz="2000" dirty="0">
                <a:solidFill>
                  <a:schemeClr val="bg1"/>
                </a:solidFill>
              </a:rPr>
              <a:t>Normalizace výnosové křivky (</a:t>
            </a:r>
            <a:r>
              <a:rPr lang="cs-CZ" sz="2000" dirty="0" err="1">
                <a:solidFill>
                  <a:schemeClr val="bg1"/>
                </a:solidFill>
              </a:rPr>
              <a:t>bull</a:t>
            </a:r>
            <a:r>
              <a:rPr lang="cs-CZ" sz="2000" dirty="0">
                <a:solidFill>
                  <a:schemeClr val="bg1"/>
                </a:solidFill>
              </a:rPr>
              <a:t> </a:t>
            </a:r>
            <a:r>
              <a:rPr lang="cs-CZ" sz="2000" dirty="0" err="1">
                <a:solidFill>
                  <a:schemeClr val="bg1"/>
                </a:solidFill>
              </a:rPr>
              <a:t>steepening</a:t>
            </a:r>
            <a:r>
              <a:rPr lang="cs-CZ" sz="2000" dirty="0">
                <a:solidFill>
                  <a:schemeClr val="bg1"/>
                </a:solidFill>
              </a:rPr>
              <a:t>) signalizuje nástup recese, která by mohla přinést narovnání fundamentálních ukazatelů u akcií i obligací. Její začátek bychom mohli očekávat v březnu či dubnu letošního roku.</a:t>
            </a:r>
          </a:p>
        </p:txBody>
      </p:sp>
    </p:spTree>
    <p:extLst>
      <p:ext uri="{BB962C8B-B14F-4D97-AF65-F5344CB8AC3E}">
        <p14:creationId xmlns:p14="http://schemas.microsoft.com/office/powerpoint/2010/main" val="499171566"/>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F4E1C0C-8293-DA86-F3D3-9EA73ABDCD5C}"/>
              </a:ext>
            </a:extLst>
          </p:cNvPr>
          <p:cNvSpPr>
            <a:spLocks noGrp="1"/>
          </p:cNvSpPr>
          <p:nvPr>
            <p:ph type="ctrTitle"/>
          </p:nvPr>
        </p:nvSpPr>
        <p:spPr/>
        <p:txBody>
          <a:bodyPr/>
          <a:lstStyle/>
          <a:p>
            <a:r>
              <a:rPr lang="cs-CZ" dirty="0"/>
              <a:t>Analýza trhu</a:t>
            </a:r>
          </a:p>
        </p:txBody>
      </p:sp>
      <p:sp>
        <p:nvSpPr>
          <p:cNvPr id="4" name="TextovéPole 3">
            <a:extLst>
              <a:ext uri="{FF2B5EF4-FFF2-40B4-BE49-F238E27FC236}">
                <a16:creationId xmlns:a16="http://schemas.microsoft.com/office/drawing/2014/main" id="{945DDBFE-3828-4CD6-748A-01DD5C74A04A}"/>
              </a:ext>
            </a:extLst>
          </p:cNvPr>
          <p:cNvSpPr txBox="1"/>
          <p:nvPr/>
        </p:nvSpPr>
        <p:spPr>
          <a:xfrm>
            <a:off x="684212" y="4276165"/>
            <a:ext cx="3012141" cy="769441"/>
          </a:xfrm>
          <a:prstGeom prst="rect">
            <a:avLst/>
          </a:prstGeom>
          <a:noFill/>
        </p:spPr>
        <p:txBody>
          <a:bodyPr wrap="square" rtlCol="0">
            <a:spAutoFit/>
          </a:bodyPr>
          <a:lstStyle/>
          <a:p>
            <a:r>
              <a:rPr lang="cs-CZ" sz="4400" dirty="0"/>
              <a:t>Komodity</a:t>
            </a:r>
          </a:p>
        </p:txBody>
      </p:sp>
      <p:pic>
        <p:nvPicPr>
          <p:cNvPr id="3" name="Zástupný symbol obrázku 9">
            <a:extLst>
              <a:ext uri="{FF2B5EF4-FFF2-40B4-BE49-F238E27FC236}">
                <a16:creationId xmlns:a16="http://schemas.microsoft.com/office/drawing/2014/main" id="{8FFA2639-A080-8943-E3E5-7524FEB0B2CA}"/>
              </a:ext>
            </a:extLst>
          </p:cNvPr>
          <p:cNvPicPr>
            <a:picLocks noChangeAspect="1"/>
          </p:cNvPicPr>
          <p:nvPr/>
        </p:nvPicPr>
        <p:blipFill>
          <a:blip r:embed="rId2"/>
          <a:srcRect l="29115" r="29115"/>
          <a:stretch>
            <a:fillRect/>
          </a:stretch>
        </p:blipFill>
        <p:spPr>
          <a:xfrm>
            <a:off x="9980349" y="4159624"/>
            <a:ext cx="1685519" cy="2348752"/>
          </a:xfrm>
          <a:prstGeom prst="rect">
            <a:avLst/>
          </a:prstGeom>
          <a:scene3d>
            <a:camera prst="orthographicFront"/>
            <a:lightRig rig="threePt" dir="t"/>
          </a:scene3d>
          <a:sp3d>
            <a:bevelT/>
          </a:sp3d>
        </p:spPr>
      </p:pic>
    </p:spTree>
    <p:extLst>
      <p:ext uri="{BB962C8B-B14F-4D97-AF65-F5344CB8AC3E}">
        <p14:creationId xmlns:p14="http://schemas.microsoft.com/office/powerpoint/2010/main" val="1033165342"/>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TextovéPole 7">
            <a:extLst>
              <a:ext uri="{FF2B5EF4-FFF2-40B4-BE49-F238E27FC236}">
                <a16:creationId xmlns:a16="http://schemas.microsoft.com/office/drawing/2014/main" id="{0317A2C0-13DC-4E3C-E007-4642D2AA8AB4}"/>
              </a:ext>
            </a:extLst>
          </p:cNvPr>
          <p:cNvSpPr txBox="1"/>
          <p:nvPr/>
        </p:nvSpPr>
        <p:spPr>
          <a:xfrm>
            <a:off x="491707" y="473350"/>
            <a:ext cx="11221073" cy="646331"/>
          </a:xfrm>
          <a:prstGeom prst="rect">
            <a:avLst/>
          </a:prstGeom>
          <a:noFill/>
        </p:spPr>
        <p:txBody>
          <a:bodyPr wrap="square" rtlCol="0">
            <a:spAutoFit/>
          </a:bodyPr>
          <a:lstStyle/>
          <a:p>
            <a:r>
              <a:rPr lang="cs-CZ" dirty="0">
                <a:solidFill>
                  <a:schemeClr val="bg1"/>
                </a:solidFill>
              </a:rPr>
              <a:t>Od roku 2022 prochází trh delší konsolidací. Po jejím skončení se očekává další růst, který odpovídá aktuální pozici v komoditním supercyklu.</a:t>
            </a:r>
          </a:p>
        </p:txBody>
      </p:sp>
      <p:pic>
        <p:nvPicPr>
          <p:cNvPr id="5" name="Obrázek 4">
            <a:extLst>
              <a:ext uri="{FF2B5EF4-FFF2-40B4-BE49-F238E27FC236}">
                <a16:creationId xmlns:a16="http://schemas.microsoft.com/office/drawing/2014/main" id="{4E899CE8-C737-6024-D864-6F5548593DF7}"/>
              </a:ext>
            </a:extLst>
          </p:cNvPr>
          <p:cNvPicPr>
            <a:picLocks noChangeAspect="1"/>
          </p:cNvPicPr>
          <p:nvPr/>
        </p:nvPicPr>
        <p:blipFill>
          <a:blip r:embed="rId2"/>
          <a:stretch>
            <a:fillRect/>
          </a:stretch>
        </p:blipFill>
        <p:spPr>
          <a:xfrm>
            <a:off x="491707" y="1369549"/>
            <a:ext cx="11221073" cy="5015101"/>
          </a:xfrm>
          <a:prstGeom prst="rect">
            <a:avLst/>
          </a:prstGeom>
        </p:spPr>
      </p:pic>
    </p:spTree>
    <p:extLst>
      <p:ext uri="{BB962C8B-B14F-4D97-AF65-F5344CB8AC3E}">
        <p14:creationId xmlns:p14="http://schemas.microsoft.com/office/powerpoint/2010/main" val="600067517"/>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TextovéPole 7">
            <a:extLst>
              <a:ext uri="{FF2B5EF4-FFF2-40B4-BE49-F238E27FC236}">
                <a16:creationId xmlns:a16="http://schemas.microsoft.com/office/drawing/2014/main" id="{0317A2C0-13DC-4E3C-E007-4642D2AA8AB4}"/>
              </a:ext>
            </a:extLst>
          </p:cNvPr>
          <p:cNvSpPr txBox="1"/>
          <p:nvPr/>
        </p:nvSpPr>
        <p:spPr>
          <a:xfrm>
            <a:off x="596766" y="473350"/>
            <a:ext cx="10943926" cy="646331"/>
          </a:xfrm>
          <a:prstGeom prst="rect">
            <a:avLst/>
          </a:prstGeom>
          <a:noFill/>
        </p:spPr>
        <p:txBody>
          <a:bodyPr wrap="square" rtlCol="0">
            <a:spAutoFit/>
          </a:bodyPr>
          <a:lstStyle/>
          <a:p>
            <a:r>
              <a:rPr lang="cs-CZ" dirty="0">
                <a:solidFill>
                  <a:schemeClr val="bg1"/>
                </a:solidFill>
              </a:rPr>
              <a:t>Zemědělské produkty jsou od roku 2020 na vzestupné linii, k čemuž přispívají geopolitické faktory, které negativně ovlivňují dodávky průmyslových hnojiv.</a:t>
            </a:r>
          </a:p>
        </p:txBody>
      </p:sp>
      <p:pic>
        <p:nvPicPr>
          <p:cNvPr id="5" name="Obrázek 4">
            <a:extLst>
              <a:ext uri="{FF2B5EF4-FFF2-40B4-BE49-F238E27FC236}">
                <a16:creationId xmlns:a16="http://schemas.microsoft.com/office/drawing/2014/main" id="{FADA5518-2BB2-0AD1-A43C-DB57DF7D648D}"/>
              </a:ext>
            </a:extLst>
          </p:cNvPr>
          <p:cNvPicPr>
            <a:picLocks noChangeAspect="1"/>
          </p:cNvPicPr>
          <p:nvPr/>
        </p:nvPicPr>
        <p:blipFill>
          <a:blip r:embed="rId2"/>
          <a:stretch>
            <a:fillRect/>
          </a:stretch>
        </p:blipFill>
        <p:spPr>
          <a:xfrm>
            <a:off x="596766" y="1366786"/>
            <a:ext cx="10943926" cy="5017864"/>
          </a:xfrm>
          <a:prstGeom prst="rect">
            <a:avLst/>
          </a:prstGeom>
        </p:spPr>
      </p:pic>
    </p:spTree>
    <p:extLst>
      <p:ext uri="{BB962C8B-B14F-4D97-AF65-F5344CB8AC3E}">
        <p14:creationId xmlns:p14="http://schemas.microsoft.com/office/powerpoint/2010/main" val="1318312543"/>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TextovéPole 7">
            <a:extLst>
              <a:ext uri="{FF2B5EF4-FFF2-40B4-BE49-F238E27FC236}">
                <a16:creationId xmlns:a16="http://schemas.microsoft.com/office/drawing/2014/main" id="{0317A2C0-13DC-4E3C-E007-4642D2AA8AB4}"/>
              </a:ext>
            </a:extLst>
          </p:cNvPr>
          <p:cNvSpPr txBox="1"/>
          <p:nvPr/>
        </p:nvSpPr>
        <p:spPr>
          <a:xfrm>
            <a:off x="596766" y="473350"/>
            <a:ext cx="10943926" cy="646331"/>
          </a:xfrm>
          <a:prstGeom prst="rect">
            <a:avLst/>
          </a:prstGeom>
          <a:noFill/>
        </p:spPr>
        <p:txBody>
          <a:bodyPr wrap="square" rtlCol="0">
            <a:spAutoFit/>
          </a:bodyPr>
          <a:lstStyle/>
          <a:p>
            <a:r>
              <a:rPr lang="cs-CZ" dirty="0">
                <a:solidFill>
                  <a:schemeClr val="bg1"/>
                </a:solidFill>
              </a:rPr>
              <a:t>Poměr cen komodit k S&amp;P 500 ukazuje, že suroviny jsou v porovnání s akciemi velmi levné a pohybují se kolem dna dlouhodobého cyklu. </a:t>
            </a:r>
          </a:p>
        </p:txBody>
      </p:sp>
      <p:pic>
        <p:nvPicPr>
          <p:cNvPr id="5" name="Zástupný obsah 4">
            <a:extLst>
              <a:ext uri="{FF2B5EF4-FFF2-40B4-BE49-F238E27FC236}">
                <a16:creationId xmlns:a16="http://schemas.microsoft.com/office/drawing/2014/main" id="{F44276A5-2544-8E97-F91C-612DC0884C00}"/>
              </a:ext>
            </a:extLst>
          </p:cNvPr>
          <p:cNvPicPr>
            <a:picLocks noGrp="1" noChangeAspect="1"/>
          </p:cNvPicPr>
          <p:nvPr>
            <p:ph idx="1"/>
          </p:nvPr>
        </p:nvPicPr>
        <p:blipFill>
          <a:blip r:embed="rId2"/>
          <a:stretch>
            <a:fillRect/>
          </a:stretch>
        </p:blipFill>
        <p:spPr>
          <a:xfrm>
            <a:off x="596766" y="1222410"/>
            <a:ext cx="11088304" cy="5162240"/>
          </a:xfrm>
          <a:effectLst/>
        </p:spPr>
      </p:pic>
    </p:spTree>
    <p:extLst>
      <p:ext uri="{BB962C8B-B14F-4D97-AF65-F5344CB8AC3E}">
        <p14:creationId xmlns:p14="http://schemas.microsoft.com/office/powerpoint/2010/main" val="3392439020"/>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6045F1-008D-A3ED-415E-101BB83DE843}"/>
              </a:ext>
            </a:extLst>
          </p:cNvPr>
          <p:cNvSpPr>
            <a:spLocks noGrp="1"/>
          </p:cNvSpPr>
          <p:nvPr>
            <p:ph type="title"/>
          </p:nvPr>
        </p:nvSpPr>
        <p:spPr>
          <a:xfrm>
            <a:off x="4722812" y="914400"/>
            <a:ext cx="6019800" cy="603985"/>
          </a:xfrm>
        </p:spPr>
        <p:txBody>
          <a:bodyPr/>
          <a:lstStyle/>
          <a:p>
            <a:r>
              <a:rPr lang="cs-CZ" dirty="0">
                <a:solidFill>
                  <a:schemeClr val="bg1"/>
                </a:solidFill>
              </a:rPr>
              <a:t>Komodity: závěr</a:t>
            </a:r>
          </a:p>
        </p:txBody>
      </p:sp>
      <p:pic>
        <p:nvPicPr>
          <p:cNvPr id="10" name="Zástupný symbol obrázku 9">
            <a:extLst>
              <a:ext uri="{FF2B5EF4-FFF2-40B4-BE49-F238E27FC236}">
                <a16:creationId xmlns:a16="http://schemas.microsoft.com/office/drawing/2014/main" id="{3DD72885-981F-F956-E0AA-FC0B32FDCD7F}"/>
              </a:ext>
            </a:extLst>
          </p:cNvPr>
          <p:cNvPicPr>
            <a:picLocks noGrp="1" noChangeAspect="1"/>
          </p:cNvPicPr>
          <p:nvPr>
            <p:ph type="pic" idx="1"/>
          </p:nvPr>
        </p:nvPicPr>
        <p:blipFill>
          <a:blip r:embed="rId2"/>
          <a:srcRect l="29115" r="29115"/>
          <a:stretch>
            <a:fillRect/>
          </a:stretch>
        </p:blipFill>
        <p:spPr>
          <a:scene3d>
            <a:camera prst="orthographicFront"/>
            <a:lightRig rig="threePt" dir="t"/>
          </a:scene3d>
          <a:sp3d>
            <a:bevelT/>
          </a:sp3d>
        </p:spPr>
      </p:pic>
      <p:sp>
        <p:nvSpPr>
          <p:cNvPr id="4" name="Zástupný text 3">
            <a:extLst>
              <a:ext uri="{FF2B5EF4-FFF2-40B4-BE49-F238E27FC236}">
                <a16:creationId xmlns:a16="http://schemas.microsoft.com/office/drawing/2014/main" id="{D8978C6E-395E-7ABE-B555-27094EC2767A}"/>
              </a:ext>
            </a:extLst>
          </p:cNvPr>
          <p:cNvSpPr>
            <a:spLocks noGrp="1"/>
          </p:cNvSpPr>
          <p:nvPr>
            <p:ph type="body" sz="half" idx="2"/>
          </p:nvPr>
        </p:nvSpPr>
        <p:spPr>
          <a:xfrm>
            <a:off x="4722812" y="2057400"/>
            <a:ext cx="6805800" cy="3111366"/>
          </a:xfrm>
        </p:spPr>
        <p:txBody>
          <a:bodyPr>
            <a:noAutofit/>
          </a:bodyPr>
          <a:lstStyle/>
          <a:p>
            <a:r>
              <a:rPr lang="cs-CZ" sz="2000" dirty="0">
                <a:solidFill>
                  <a:schemeClr val="bg1"/>
                </a:solidFill>
              </a:rPr>
              <a:t>Komodity jsou v nynějším ekonomickém prostředí významným prvkem portfolia pro případ dlouhodobé inflace. Ceny se nacházejí v okolí dna komoditního supercyklu a představují dobrou nákupní příležitost. Pro běžného investora to znamená akvizice prostřednictvím fondů, které využívají futures kontrakty, a je třeba počítat s rizikem </a:t>
            </a:r>
            <a:r>
              <a:rPr lang="cs-CZ" sz="2000" dirty="0" err="1">
                <a:solidFill>
                  <a:schemeClr val="bg1"/>
                </a:solidFill>
              </a:rPr>
              <a:t>contango</a:t>
            </a:r>
            <a:r>
              <a:rPr lang="cs-CZ" sz="2000" dirty="0">
                <a:solidFill>
                  <a:schemeClr val="bg1"/>
                </a:solidFill>
              </a:rPr>
              <a:t> (</a:t>
            </a:r>
            <a:r>
              <a:rPr lang="cs-CZ" sz="1800" dirty="0">
                <a:solidFill>
                  <a:schemeClr val="bg1"/>
                </a:solidFill>
              </a:rPr>
              <a:t>viz  </a:t>
            </a:r>
            <a:r>
              <a:rPr lang="cs-CZ" sz="1800" u="sng" dirty="0">
                <a:solidFill>
                  <a:srgbClr val="0D2E46"/>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https://www.lynxbroker.cz/</a:t>
            </a:r>
            <a:r>
              <a:rPr lang="cs-CZ" sz="1800" u="sng" dirty="0" err="1">
                <a:solidFill>
                  <a:srgbClr val="0D2E46"/>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investovani</a:t>
            </a:r>
            <a:r>
              <a:rPr lang="cs-CZ" sz="1800" u="sng" dirty="0">
                <a:solidFill>
                  <a:srgbClr val="0D2E46"/>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lang="cs-CZ" sz="1800" u="sng" dirty="0" err="1">
                <a:solidFill>
                  <a:srgbClr val="0D2E46"/>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burzovni</a:t>
            </a:r>
            <a:r>
              <a:rPr lang="cs-CZ" sz="1800" u="sng" dirty="0">
                <a:solidFill>
                  <a:srgbClr val="0D2E46"/>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-trhy/</a:t>
            </a:r>
            <a:r>
              <a:rPr lang="cs-CZ" sz="1800" u="sng" dirty="0" err="1">
                <a:solidFill>
                  <a:srgbClr val="0D2E46"/>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burzovni</a:t>
            </a:r>
            <a:r>
              <a:rPr lang="cs-CZ" sz="1800" u="sng" dirty="0">
                <a:solidFill>
                  <a:srgbClr val="0D2E46"/>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-informace/</a:t>
            </a:r>
            <a:r>
              <a:rPr lang="cs-CZ" sz="1800" u="sng" dirty="0" err="1">
                <a:solidFill>
                  <a:srgbClr val="0D2E46"/>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investicni-slovnik</a:t>
            </a:r>
            <a:r>
              <a:rPr lang="cs-CZ" sz="1800" u="sng" dirty="0">
                <a:solidFill>
                  <a:srgbClr val="0D2E46"/>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lang="cs-CZ" sz="1800" u="sng" dirty="0" err="1">
                <a:solidFill>
                  <a:srgbClr val="0D2E46"/>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contango</a:t>
            </a:r>
            <a:r>
              <a:rPr lang="cs-CZ" sz="1800" u="sng"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lang="cs-CZ" sz="2000" dirty="0">
                <a:solidFill>
                  <a:schemeClr val="bg1"/>
                </a:solidFill>
              </a:rPr>
              <a:t>).</a:t>
            </a:r>
          </a:p>
        </p:txBody>
      </p:sp>
    </p:spTree>
    <p:extLst>
      <p:ext uri="{BB962C8B-B14F-4D97-AF65-F5344CB8AC3E}">
        <p14:creationId xmlns:p14="http://schemas.microsoft.com/office/powerpoint/2010/main" val="1726247234"/>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F4E1C0C-8293-DA86-F3D3-9EA73ABDCD5C}"/>
              </a:ext>
            </a:extLst>
          </p:cNvPr>
          <p:cNvSpPr>
            <a:spLocks noGrp="1"/>
          </p:cNvSpPr>
          <p:nvPr>
            <p:ph type="ctrTitle"/>
          </p:nvPr>
        </p:nvSpPr>
        <p:spPr/>
        <p:txBody>
          <a:bodyPr/>
          <a:lstStyle/>
          <a:p>
            <a:r>
              <a:rPr lang="cs-CZ" dirty="0"/>
              <a:t>Analýza trhu</a:t>
            </a:r>
          </a:p>
        </p:txBody>
      </p:sp>
      <p:sp>
        <p:nvSpPr>
          <p:cNvPr id="4" name="TextovéPole 3">
            <a:extLst>
              <a:ext uri="{FF2B5EF4-FFF2-40B4-BE49-F238E27FC236}">
                <a16:creationId xmlns:a16="http://schemas.microsoft.com/office/drawing/2014/main" id="{945DDBFE-3828-4CD6-748A-01DD5C74A04A}"/>
              </a:ext>
            </a:extLst>
          </p:cNvPr>
          <p:cNvSpPr txBox="1"/>
          <p:nvPr/>
        </p:nvSpPr>
        <p:spPr>
          <a:xfrm>
            <a:off x="684212" y="4276165"/>
            <a:ext cx="3851929" cy="769441"/>
          </a:xfrm>
          <a:prstGeom prst="rect">
            <a:avLst/>
          </a:prstGeom>
          <a:noFill/>
        </p:spPr>
        <p:txBody>
          <a:bodyPr wrap="square" rtlCol="0">
            <a:spAutoFit/>
          </a:bodyPr>
          <a:lstStyle/>
          <a:p>
            <a:r>
              <a:rPr lang="cs-CZ" sz="4400" dirty="0"/>
              <a:t>Nemovitosti</a:t>
            </a:r>
          </a:p>
        </p:txBody>
      </p:sp>
      <p:pic>
        <p:nvPicPr>
          <p:cNvPr id="3" name="Zástupný symbol obrázku 9">
            <a:extLst>
              <a:ext uri="{FF2B5EF4-FFF2-40B4-BE49-F238E27FC236}">
                <a16:creationId xmlns:a16="http://schemas.microsoft.com/office/drawing/2014/main" id="{9C1EE255-42B0-67D8-BDB3-03D767B80283}"/>
              </a:ext>
            </a:extLst>
          </p:cNvPr>
          <p:cNvPicPr>
            <a:picLocks noChangeAspect="1"/>
          </p:cNvPicPr>
          <p:nvPr/>
        </p:nvPicPr>
        <p:blipFill>
          <a:blip r:embed="rId2"/>
          <a:srcRect l="29115" r="29115"/>
          <a:stretch>
            <a:fillRect/>
          </a:stretch>
        </p:blipFill>
        <p:spPr>
          <a:xfrm>
            <a:off x="9980349" y="4159624"/>
            <a:ext cx="1685519" cy="2348752"/>
          </a:xfrm>
          <a:prstGeom prst="rect">
            <a:avLst/>
          </a:prstGeom>
          <a:scene3d>
            <a:camera prst="orthographicFront"/>
            <a:lightRig rig="threePt" dir="t"/>
          </a:scene3d>
          <a:sp3d>
            <a:bevelT/>
          </a:sp3d>
        </p:spPr>
      </p:pic>
    </p:spTree>
    <p:extLst>
      <p:ext uri="{BB962C8B-B14F-4D97-AF65-F5344CB8AC3E}">
        <p14:creationId xmlns:p14="http://schemas.microsoft.com/office/powerpoint/2010/main" val="2216341619"/>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TextovéPole 7">
            <a:extLst>
              <a:ext uri="{FF2B5EF4-FFF2-40B4-BE49-F238E27FC236}">
                <a16:creationId xmlns:a16="http://schemas.microsoft.com/office/drawing/2014/main" id="{0317A2C0-13DC-4E3C-E007-4642D2AA8AB4}"/>
              </a:ext>
            </a:extLst>
          </p:cNvPr>
          <p:cNvSpPr txBox="1"/>
          <p:nvPr/>
        </p:nvSpPr>
        <p:spPr>
          <a:xfrm>
            <a:off x="558265" y="481263"/>
            <a:ext cx="10992051" cy="923330"/>
          </a:xfrm>
          <a:prstGeom prst="rect">
            <a:avLst/>
          </a:prstGeom>
          <a:noFill/>
        </p:spPr>
        <p:txBody>
          <a:bodyPr wrap="square" rtlCol="0">
            <a:spAutoFit/>
          </a:bodyPr>
          <a:lstStyle/>
          <a:p>
            <a:r>
              <a:rPr lang="cs-CZ" dirty="0">
                <a:solidFill>
                  <a:schemeClr val="bg1"/>
                </a:solidFill>
              </a:rPr>
              <a:t>Potíže vyvolané pandemií i přebytek kapacit poslaly v roce 2022 trh dolů, po mírném oživení v 2024 došlo opět k poklesu. Nepříznivá situace přetrvává zejména u velkých kancelářských komplexů.</a:t>
            </a:r>
          </a:p>
        </p:txBody>
      </p:sp>
      <p:pic>
        <p:nvPicPr>
          <p:cNvPr id="6" name="Obrázek 5">
            <a:extLst>
              <a:ext uri="{FF2B5EF4-FFF2-40B4-BE49-F238E27FC236}">
                <a16:creationId xmlns:a16="http://schemas.microsoft.com/office/drawing/2014/main" id="{3A07000E-3E80-8E06-0494-07C3CA5E57D5}"/>
              </a:ext>
            </a:extLst>
          </p:cNvPr>
          <p:cNvPicPr>
            <a:picLocks noChangeAspect="1"/>
          </p:cNvPicPr>
          <p:nvPr/>
        </p:nvPicPr>
        <p:blipFill>
          <a:blip r:embed="rId2"/>
          <a:stretch>
            <a:fillRect/>
          </a:stretch>
        </p:blipFill>
        <p:spPr>
          <a:xfrm>
            <a:off x="558265" y="1436281"/>
            <a:ext cx="10992051" cy="5015101"/>
          </a:xfrm>
          <a:prstGeom prst="rect">
            <a:avLst/>
          </a:prstGeom>
        </p:spPr>
      </p:pic>
    </p:spTree>
    <p:extLst>
      <p:ext uri="{BB962C8B-B14F-4D97-AF65-F5344CB8AC3E}">
        <p14:creationId xmlns:p14="http://schemas.microsoft.com/office/powerpoint/2010/main" val="4101552993"/>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TextovéPole 7">
            <a:extLst>
              <a:ext uri="{FF2B5EF4-FFF2-40B4-BE49-F238E27FC236}">
                <a16:creationId xmlns:a16="http://schemas.microsoft.com/office/drawing/2014/main" id="{0317A2C0-13DC-4E3C-E007-4642D2AA8AB4}"/>
              </a:ext>
            </a:extLst>
          </p:cNvPr>
          <p:cNvSpPr txBox="1"/>
          <p:nvPr/>
        </p:nvSpPr>
        <p:spPr>
          <a:xfrm>
            <a:off x="718385" y="470645"/>
            <a:ext cx="10755229" cy="646331"/>
          </a:xfrm>
          <a:prstGeom prst="rect">
            <a:avLst/>
          </a:prstGeom>
          <a:noFill/>
        </p:spPr>
        <p:txBody>
          <a:bodyPr wrap="square" rtlCol="0">
            <a:spAutoFit/>
          </a:bodyPr>
          <a:lstStyle/>
          <a:p>
            <a:r>
              <a:rPr lang="cs-CZ" dirty="0">
                <a:solidFill>
                  <a:schemeClr val="bg1"/>
                </a:solidFill>
              </a:rPr>
              <a:t>Pokles cen rezidenčních nemovitostí v Česku se zastavil a dále pokračuje trend zvyšování  nájemného.</a:t>
            </a:r>
          </a:p>
        </p:txBody>
      </p:sp>
      <p:sp>
        <p:nvSpPr>
          <p:cNvPr id="2" name="TextovéPole 1">
            <a:extLst>
              <a:ext uri="{FF2B5EF4-FFF2-40B4-BE49-F238E27FC236}">
                <a16:creationId xmlns:a16="http://schemas.microsoft.com/office/drawing/2014/main" id="{3D15DD53-FEB0-A92F-B3B6-40AF7F6435F4}"/>
              </a:ext>
            </a:extLst>
          </p:cNvPr>
          <p:cNvSpPr txBox="1"/>
          <p:nvPr/>
        </p:nvSpPr>
        <p:spPr>
          <a:xfrm>
            <a:off x="1357162" y="1289784"/>
            <a:ext cx="4071486" cy="369332"/>
          </a:xfrm>
          <a:prstGeom prst="rect">
            <a:avLst/>
          </a:prstGeom>
          <a:noFill/>
        </p:spPr>
        <p:txBody>
          <a:bodyPr wrap="square" rtlCol="0">
            <a:spAutoFit/>
          </a:bodyPr>
          <a:lstStyle/>
          <a:p>
            <a:r>
              <a:rPr lang="cs-CZ" i="1" dirty="0">
                <a:solidFill>
                  <a:schemeClr val="bg1"/>
                </a:solidFill>
              </a:rPr>
              <a:t>Vývoj cen (byt 60 m</a:t>
            </a:r>
            <a:r>
              <a:rPr lang="cs-CZ" i="1" baseline="30000" dirty="0">
                <a:solidFill>
                  <a:schemeClr val="bg1"/>
                </a:solidFill>
              </a:rPr>
              <a:t>2</a:t>
            </a:r>
            <a:r>
              <a:rPr lang="cs-CZ" i="1" dirty="0">
                <a:solidFill>
                  <a:schemeClr val="bg1"/>
                </a:solidFill>
              </a:rPr>
              <a:t>) </a:t>
            </a:r>
          </a:p>
        </p:txBody>
      </p:sp>
      <p:sp>
        <p:nvSpPr>
          <p:cNvPr id="3" name="TextovéPole 2">
            <a:extLst>
              <a:ext uri="{FF2B5EF4-FFF2-40B4-BE49-F238E27FC236}">
                <a16:creationId xmlns:a16="http://schemas.microsoft.com/office/drawing/2014/main" id="{812DD131-EACC-EE5E-0562-831B2ADD56C3}"/>
              </a:ext>
            </a:extLst>
          </p:cNvPr>
          <p:cNvSpPr txBox="1"/>
          <p:nvPr/>
        </p:nvSpPr>
        <p:spPr>
          <a:xfrm>
            <a:off x="7072963" y="1226636"/>
            <a:ext cx="3967213" cy="369332"/>
          </a:xfrm>
          <a:prstGeom prst="rect">
            <a:avLst/>
          </a:prstGeom>
          <a:noFill/>
        </p:spPr>
        <p:txBody>
          <a:bodyPr wrap="square" rtlCol="0">
            <a:spAutoFit/>
          </a:bodyPr>
          <a:lstStyle/>
          <a:p>
            <a:r>
              <a:rPr lang="cs-CZ" i="1" dirty="0">
                <a:solidFill>
                  <a:schemeClr val="bg1"/>
                </a:solidFill>
              </a:rPr>
              <a:t>Vývoj nájemného (byt 60 m</a:t>
            </a:r>
            <a:r>
              <a:rPr lang="cs-CZ" i="1" baseline="30000" dirty="0">
                <a:solidFill>
                  <a:schemeClr val="bg1"/>
                </a:solidFill>
              </a:rPr>
              <a:t>2</a:t>
            </a:r>
            <a:r>
              <a:rPr lang="cs-CZ" i="1" dirty="0">
                <a:solidFill>
                  <a:schemeClr val="bg1"/>
                </a:solidFill>
              </a:rPr>
              <a:t>)</a:t>
            </a:r>
          </a:p>
        </p:txBody>
      </p:sp>
      <p:pic>
        <p:nvPicPr>
          <p:cNvPr id="6" name="Obrázek 5">
            <a:extLst>
              <a:ext uri="{FF2B5EF4-FFF2-40B4-BE49-F238E27FC236}">
                <a16:creationId xmlns:a16="http://schemas.microsoft.com/office/drawing/2014/main" id="{0AD35017-E44E-D875-C6A6-6691D2328206}"/>
              </a:ext>
            </a:extLst>
          </p:cNvPr>
          <p:cNvPicPr>
            <a:picLocks noChangeAspect="1"/>
          </p:cNvPicPr>
          <p:nvPr/>
        </p:nvPicPr>
        <p:blipFill>
          <a:blip r:embed="rId2"/>
          <a:stretch>
            <a:fillRect/>
          </a:stretch>
        </p:blipFill>
        <p:spPr>
          <a:xfrm>
            <a:off x="718385" y="1831924"/>
            <a:ext cx="5113248" cy="4768899"/>
          </a:xfrm>
          <a:prstGeom prst="rect">
            <a:avLst/>
          </a:prstGeom>
        </p:spPr>
      </p:pic>
      <p:pic>
        <p:nvPicPr>
          <p:cNvPr id="10" name="Obrázek 9">
            <a:extLst>
              <a:ext uri="{FF2B5EF4-FFF2-40B4-BE49-F238E27FC236}">
                <a16:creationId xmlns:a16="http://schemas.microsoft.com/office/drawing/2014/main" id="{8320B584-252E-164E-AE29-413064840875}"/>
              </a:ext>
            </a:extLst>
          </p:cNvPr>
          <p:cNvPicPr>
            <a:picLocks noChangeAspect="1"/>
          </p:cNvPicPr>
          <p:nvPr/>
        </p:nvPicPr>
        <p:blipFill>
          <a:blip r:embed="rId3"/>
          <a:stretch>
            <a:fillRect/>
          </a:stretch>
        </p:blipFill>
        <p:spPr>
          <a:xfrm>
            <a:off x="6578080" y="1831924"/>
            <a:ext cx="5119455" cy="4768898"/>
          </a:xfrm>
          <a:prstGeom prst="rect">
            <a:avLst/>
          </a:prstGeom>
        </p:spPr>
      </p:pic>
    </p:spTree>
    <p:extLst>
      <p:ext uri="{BB962C8B-B14F-4D97-AF65-F5344CB8AC3E}">
        <p14:creationId xmlns:p14="http://schemas.microsoft.com/office/powerpoint/2010/main" val="3767121095"/>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9" name="TextovéPole 8">
            <a:extLst>
              <a:ext uri="{FF2B5EF4-FFF2-40B4-BE49-F238E27FC236}">
                <a16:creationId xmlns:a16="http://schemas.microsoft.com/office/drawing/2014/main" id="{26D8A143-EEF5-3B76-96CE-E2F868E2282A}"/>
              </a:ext>
            </a:extLst>
          </p:cNvPr>
          <p:cNvSpPr txBox="1"/>
          <p:nvPr/>
        </p:nvSpPr>
        <p:spPr>
          <a:xfrm>
            <a:off x="633663" y="273773"/>
            <a:ext cx="10924674" cy="923330"/>
          </a:xfrm>
          <a:prstGeom prst="rect">
            <a:avLst/>
          </a:prstGeom>
          <a:noFill/>
        </p:spPr>
        <p:txBody>
          <a:bodyPr wrap="square" rtlCol="0">
            <a:spAutoFit/>
          </a:bodyPr>
          <a:lstStyle/>
          <a:p>
            <a:r>
              <a:rPr lang="cs-CZ" dirty="0">
                <a:solidFill>
                  <a:schemeClr val="bg1"/>
                </a:solidFill>
              </a:rPr>
              <a:t>Nemovitostní fondy drží stabilizovanou výkonnost. Např. CONSEQ ZDR Public (</a:t>
            </a:r>
            <a:r>
              <a:rPr lang="cs-CZ" sz="1800" u="sng" spc="4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hlinkClick r:id="rId2"/>
              </a:rPr>
              <a:t>https://www.conseq.cz/investice/</a:t>
            </a:r>
            <a:r>
              <a:rPr lang="cs-CZ" sz="1800" u="sng" spc="40" dirty="0" err="1">
                <a:solidFill>
                  <a:srgbClr val="222222"/>
                </a:solidFill>
                <a:effectLst/>
                <a:latin typeface="Arial" panose="020B0604020202020204" pitchFamily="34" charset="0"/>
                <a:ea typeface="Calibri" panose="020F0502020204030204" pitchFamily="34" charset="0"/>
                <a:cs typeface="Times New Roman" panose="02020603050405020304" pitchFamily="18" charset="0"/>
                <a:hlinkClick r:id="rId2"/>
              </a:rPr>
              <a:t>prehled</a:t>
            </a:r>
            <a:r>
              <a:rPr lang="cs-CZ" sz="1800" u="sng" spc="4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hlinkClick r:id="rId2"/>
              </a:rPr>
              <a:t>-fondu/</a:t>
            </a:r>
            <a:r>
              <a:rPr lang="cs-CZ" sz="1800" u="sng" spc="40" dirty="0" err="1">
                <a:solidFill>
                  <a:srgbClr val="222222"/>
                </a:solidFill>
                <a:effectLst/>
                <a:latin typeface="Arial" panose="020B0604020202020204" pitchFamily="34" charset="0"/>
                <a:ea typeface="Calibri" panose="020F0502020204030204" pitchFamily="34" charset="0"/>
                <a:cs typeface="Times New Roman" panose="02020603050405020304" pitchFamily="18" charset="0"/>
                <a:hlinkClick r:id="rId2"/>
              </a:rPr>
              <a:t>zdr</a:t>
            </a:r>
            <a:r>
              <a:rPr lang="cs-CZ" sz="1800" u="sng" spc="4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hlinkClick r:id="rId2"/>
              </a:rPr>
              <a:t>-public-podfond-</a:t>
            </a:r>
            <a:r>
              <a:rPr lang="cs-CZ" sz="1800" u="sng" spc="40" dirty="0" err="1">
                <a:solidFill>
                  <a:srgbClr val="222222"/>
                </a:solidFill>
                <a:effectLst/>
                <a:latin typeface="Arial" panose="020B0604020202020204" pitchFamily="34" charset="0"/>
                <a:ea typeface="Calibri" panose="020F0502020204030204" pitchFamily="34" charset="0"/>
                <a:cs typeface="Times New Roman" panose="02020603050405020304" pitchFamily="18" charset="0"/>
                <a:hlinkClick r:id="rId2"/>
              </a:rPr>
              <a:t>real</a:t>
            </a:r>
            <a:r>
              <a:rPr lang="cs-CZ" sz="1800" u="sng" spc="4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hlinkClick r:id="rId2"/>
              </a:rPr>
              <a:t>-</a:t>
            </a:r>
            <a:r>
              <a:rPr lang="cs-CZ" sz="1800" u="sng" spc="40" dirty="0" err="1">
                <a:solidFill>
                  <a:srgbClr val="222222"/>
                </a:solidFill>
                <a:effectLst/>
                <a:latin typeface="Arial" panose="020B0604020202020204" pitchFamily="34" charset="0"/>
                <a:ea typeface="Calibri" panose="020F0502020204030204" pitchFamily="34" charset="0"/>
                <a:cs typeface="Times New Roman" panose="02020603050405020304" pitchFamily="18" charset="0"/>
                <a:hlinkClick r:id="rId2"/>
              </a:rPr>
              <a:t>estate-czk</a:t>
            </a:r>
            <a:r>
              <a:rPr lang="cs-CZ" sz="1800" u="sng" spc="4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a:t>
            </a:r>
            <a:r>
              <a:rPr lang="cs-CZ" dirty="0">
                <a:solidFill>
                  <a:schemeClr val="bg1"/>
                </a:solidFill>
              </a:rPr>
              <a:t>, jehož tříletý výnos je průměrně 6,75% </a:t>
            </a:r>
            <a:r>
              <a:rPr lang="cs-CZ" dirty="0" err="1">
                <a:solidFill>
                  <a:schemeClr val="bg1"/>
                </a:solidFill>
              </a:rPr>
              <a:t>p.a</a:t>
            </a:r>
            <a:r>
              <a:rPr lang="cs-CZ" dirty="0">
                <a:solidFill>
                  <a:schemeClr val="bg1"/>
                </a:solidFill>
              </a:rPr>
              <a:t>.</a:t>
            </a:r>
          </a:p>
        </p:txBody>
      </p:sp>
      <p:pic>
        <p:nvPicPr>
          <p:cNvPr id="5" name="Obrázek 4">
            <a:extLst>
              <a:ext uri="{FF2B5EF4-FFF2-40B4-BE49-F238E27FC236}">
                <a16:creationId xmlns:a16="http://schemas.microsoft.com/office/drawing/2014/main" id="{91F23F1C-2972-EE93-505D-D1B5E795B0A8}"/>
              </a:ext>
            </a:extLst>
          </p:cNvPr>
          <p:cNvPicPr>
            <a:picLocks noChangeAspect="1"/>
          </p:cNvPicPr>
          <p:nvPr/>
        </p:nvPicPr>
        <p:blipFill>
          <a:blip r:embed="rId3"/>
          <a:stretch>
            <a:fillRect/>
          </a:stretch>
        </p:blipFill>
        <p:spPr>
          <a:xfrm>
            <a:off x="633663" y="1604370"/>
            <a:ext cx="10924674" cy="4740446"/>
          </a:xfrm>
          <a:prstGeom prst="rect">
            <a:avLst/>
          </a:prstGeom>
        </p:spPr>
      </p:pic>
    </p:spTree>
    <p:extLst>
      <p:ext uri="{BB962C8B-B14F-4D97-AF65-F5344CB8AC3E}">
        <p14:creationId xmlns:p14="http://schemas.microsoft.com/office/powerpoint/2010/main" val="1203285866"/>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6045F1-008D-A3ED-415E-101BB83DE843}"/>
              </a:ext>
            </a:extLst>
          </p:cNvPr>
          <p:cNvSpPr>
            <a:spLocks noGrp="1"/>
          </p:cNvSpPr>
          <p:nvPr>
            <p:ph type="title"/>
          </p:nvPr>
        </p:nvSpPr>
        <p:spPr>
          <a:xfrm>
            <a:off x="4722812" y="914400"/>
            <a:ext cx="6019800" cy="680987"/>
          </a:xfrm>
        </p:spPr>
        <p:txBody>
          <a:bodyPr/>
          <a:lstStyle/>
          <a:p>
            <a:r>
              <a:rPr lang="cs-CZ" dirty="0">
                <a:solidFill>
                  <a:schemeClr val="bg1"/>
                </a:solidFill>
              </a:rPr>
              <a:t>Nemovitosti: závěr</a:t>
            </a:r>
          </a:p>
        </p:txBody>
      </p:sp>
      <p:pic>
        <p:nvPicPr>
          <p:cNvPr id="10" name="Zástupný symbol obrázku 9">
            <a:extLst>
              <a:ext uri="{FF2B5EF4-FFF2-40B4-BE49-F238E27FC236}">
                <a16:creationId xmlns:a16="http://schemas.microsoft.com/office/drawing/2014/main" id="{3DD72885-981F-F956-E0AA-FC0B32FDCD7F}"/>
              </a:ext>
            </a:extLst>
          </p:cNvPr>
          <p:cNvPicPr>
            <a:picLocks noGrp="1" noChangeAspect="1"/>
          </p:cNvPicPr>
          <p:nvPr>
            <p:ph type="pic" idx="1"/>
          </p:nvPr>
        </p:nvPicPr>
        <p:blipFill>
          <a:blip r:embed="rId2"/>
          <a:srcRect l="29115" r="29115"/>
          <a:stretch>
            <a:fillRect/>
          </a:stretch>
        </p:blipFill>
        <p:spPr>
          <a:scene3d>
            <a:camera prst="orthographicFront"/>
            <a:lightRig rig="threePt" dir="t"/>
          </a:scene3d>
          <a:sp3d>
            <a:bevelT/>
          </a:sp3d>
        </p:spPr>
      </p:pic>
      <p:sp>
        <p:nvSpPr>
          <p:cNvPr id="4" name="Zástupný text 3">
            <a:extLst>
              <a:ext uri="{FF2B5EF4-FFF2-40B4-BE49-F238E27FC236}">
                <a16:creationId xmlns:a16="http://schemas.microsoft.com/office/drawing/2014/main" id="{D8978C6E-395E-7ABE-B555-27094EC2767A}"/>
              </a:ext>
            </a:extLst>
          </p:cNvPr>
          <p:cNvSpPr>
            <a:spLocks noGrp="1"/>
          </p:cNvSpPr>
          <p:nvPr>
            <p:ph type="body" sz="half" idx="2"/>
          </p:nvPr>
        </p:nvSpPr>
        <p:spPr>
          <a:xfrm>
            <a:off x="4722812" y="2114964"/>
            <a:ext cx="6805800" cy="2312657"/>
          </a:xfrm>
        </p:spPr>
        <p:txBody>
          <a:bodyPr>
            <a:noAutofit/>
          </a:bodyPr>
          <a:lstStyle/>
          <a:p>
            <a:r>
              <a:rPr lang="cs-CZ" sz="2000" dirty="0">
                <a:solidFill>
                  <a:schemeClr val="bg1"/>
                </a:solidFill>
              </a:rPr>
              <a:t>Tuzemské nemovitosti jsou ve stávající situaci důležitou součástí portfolia. Příjmy z pronájmu postupně dohánějí inflaci. Dlouhodobou inflační ztrátu (5,8% </a:t>
            </a:r>
            <a:r>
              <a:rPr lang="cs-CZ" sz="2000" dirty="0" err="1">
                <a:solidFill>
                  <a:schemeClr val="bg1"/>
                </a:solidFill>
              </a:rPr>
              <a:t>p.a</a:t>
            </a:r>
            <a:r>
              <a:rPr lang="cs-CZ" sz="2000" dirty="0">
                <a:solidFill>
                  <a:schemeClr val="bg1"/>
                </a:solidFill>
              </a:rPr>
              <a:t>. průměrně od 2018) nahrazují nemovitostní fondy v plné míře.</a:t>
            </a:r>
          </a:p>
        </p:txBody>
      </p:sp>
    </p:spTree>
    <p:extLst>
      <p:ext uri="{BB962C8B-B14F-4D97-AF65-F5344CB8AC3E}">
        <p14:creationId xmlns:p14="http://schemas.microsoft.com/office/powerpoint/2010/main" val="20536213"/>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F4E1C0C-8293-DA86-F3D3-9EA73ABDCD5C}"/>
              </a:ext>
            </a:extLst>
          </p:cNvPr>
          <p:cNvSpPr>
            <a:spLocks noGrp="1"/>
          </p:cNvSpPr>
          <p:nvPr>
            <p:ph type="ctrTitle"/>
          </p:nvPr>
        </p:nvSpPr>
        <p:spPr/>
        <p:txBody>
          <a:bodyPr/>
          <a:lstStyle/>
          <a:p>
            <a:r>
              <a:rPr lang="cs-CZ" dirty="0"/>
              <a:t>Analýza trhu</a:t>
            </a:r>
          </a:p>
        </p:txBody>
      </p:sp>
      <p:sp>
        <p:nvSpPr>
          <p:cNvPr id="4" name="TextovéPole 3">
            <a:extLst>
              <a:ext uri="{FF2B5EF4-FFF2-40B4-BE49-F238E27FC236}">
                <a16:creationId xmlns:a16="http://schemas.microsoft.com/office/drawing/2014/main" id="{945DDBFE-3828-4CD6-748A-01DD5C74A04A}"/>
              </a:ext>
            </a:extLst>
          </p:cNvPr>
          <p:cNvSpPr txBox="1"/>
          <p:nvPr/>
        </p:nvSpPr>
        <p:spPr>
          <a:xfrm>
            <a:off x="684212" y="4276165"/>
            <a:ext cx="3851929" cy="769441"/>
          </a:xfrm>
          <a:prstGeom prst="rect">
            <a:avLst/>
          </a:prstGeom>
          <a:noFill/>
        </p:spPr>
        <p:txBody>
          <a:bodyPr wrap="square" rtlCol="0">
            <a:spAutoFit/>
          </a:bodyPr>
          <a:lstStyle/>
          <a:p>
            <a:r>
              <a:rPr lang="cs-CZ" sz="4400" dirty="0"/>
              <a:t>Drahé kovy</a:t>
            </a:r>
          </a:p>
        </p:txBody>
      </p:sp>
      <p:pic>
        <p:nvPicPr>
          <p:cNvPr id="3" name="Zástupný symbol obrázku 9">
            <a:extLst>
              <a:ext uri="{FF2B5EF4-FFF2-40B4-BE49-F238E27FC236}">
                <a16:creationId xmlns:a16="http://schemas.microsoft.com/office/drawing/2014/main" id="{418B068B-35FC-657A-F83B-9900F3D5D1EF}"/>
              </a:ext>
            </a:extLst>
          </p:cNvPr>
          <p:cNvPicPr>
            <a:picLocks noChangeAspect="1"/>
          </p:cNvPicPr>
          <p:nvPr/>
        </p:nvPicPr>
        <p:blipFill>
          <a:blip r:embed="rId2"/>
          <a:srcRect l="29115" r="29115"/>
          <a:stretch>
            <a:fillRect/>
          </a:stretch>
        </p:blipFill>
        <p:spPr>
          <a:xfrm>
            <a:off x="9980349" y="4159624"/>
            <a:ext cx="1685519" cy="2348752"/>
          </a:xfrm>
          <a:prstGeom prst="rect">
            <a:avLst/>
          </a:prstGeom>
          <a:scene3d>
            <a:camera prst="orthographicFront"/>
            <a:lightRig rig="threePt" dir="t"/>
          </a:scene3d>
          <a:sp3d>
            <a:bevelT/>
          </a:sp3d>
        </p:spPr>
      </p:pic>
    </p:spTree>
    <p:extLst>
      <p:ext uri="{BB962C8B-B14F-4D97-AF65-F5344CB8AC3E}">
        <p14:creationId xmlns:p14="http://schemas.microsoft.com/office/powerpoint/2010/main" val="3681848813"/>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TextovéPole 7">
            <a:extLst>
              <a:ext uri="{FF2B5EF4-FFF2-40B4-BE49-F238E27FC236}">
                <a16:creationId xmlns:a16="http://schemas.microsoft.com/office/drawing/2014/main" id="{0317A2C0-13DC-4E3C-E007-4642D2AA8AB4}"/>
              </a:ext>
            </a:extLst>
          </p:cNvPr>
          <p:cNvSpPr txBox="1"/>
          <p:nvPr/>
        </p:nvSpPr>
        <p:spPr>
          <a:xfrm>
            <a:off x="650151" y="473350"/>
            <a:ext cx="10891698" cy="923330"/>
          </a:xfrm>
          <a:prstGeom prst="rect">
            <a:avLst/>
          </a:prstGeom>
          <a:noFill/>
        </p:spPr>
        <p:txBody>
          <a:bodyPr wrap="square" rtlCol="0">
            <a:spAutoFit/>
          </a:bodyPr>
          <a:lstStyle/>
          <a:p>
            <a:r>
              <a:rPr lang="cs-CZ" dirty="0">
                <a:solidFill>
                  <a:schemeClr val="bg1"/>
                </a:solidFill>
              </a:rPr>
              <a:t>Zlato zaznamenalo od počátku roku 2024 raketový vzestup v souvislosti se situací ve světě a také jako součást komoditního supercyklu. Nyní by měla nastat korekce, která bude nákupní příležitostí před další </a:t>
            </a:r>
            <a:r>
              <a:rPr lang="cs-CZ" dirty="0" err="1">
                <a:solidFill>
                  <a:schemeClr val="bg1"/>
                </a:solidFill>
              </a:rPr>
              <a:t>rally</a:t>
            </a:r>
            <a:r>
              <a:rPr lang="cs-CZ" dirty="0">
                <a:solidFill>
                  <a:schemeClr val="bg1"/>
                </a:solidFill>
              </a:rPr>
              <a:t>. </a:t>
            </a:r>
          </a:p>
        </p:txBody>
      </p:sp>
      <p:pic>
        <p:nvPicPr>
          <p:cNvPr id="6" name="Obrázek 5">
            <a:extLst>
              <a:ext uri="{FF2B5EF4-FFF2-40B4-BE49-F238E27FC236}">
                <a16:creationId xmlns:a16="http://schemas.microsoft.com/office/drawing/2014/main" id="{B2DBA85C-3D03-C093-A71C-5AA34FF7361F}"/>
              </a:ext>
            </a:extLst>
          </p:cNvPr>
          <p:cNvPicPr>
            <a:picLocks noChangeAspect="1"/>
          </p:cNvPicPr>
          <p:nvPr/>
        </p:nvPicPr>
        <p:blipFill>
          <a:blip r:embed="rId2"/>
          <a:stretch>
            <a:fillRect/>
          </a:stretch>
        </p:blipFill>
        <p:spPr>
          <a:xfrm>
            <a:off x="650151" y="1518609"/>
            <a:ext cx="10891698" cy="4866042"/>
          </a:xfrm>
          <a:prstGeom prst="rect">
            <a:avLst/>
          </a:prstGeom>
        </p:spPr>
      </p:pic>
    </p:spTree>
    <p:extLst>
      <p:ext uri="{BB962C8B-B14F-4D97-AF65-F5344CB8AC3E}">
        <p14:creationId xmlns:p14="http://schemas.microsoft.com/office/powerpoint/2010/main" val="1398964790"/>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0"/>
                <a:lumOff val="100000"/>
                <a:alpha val="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TextovéPole 7">
            <a:extLst>
              <a:ext uri="{FF2B5EF4-FFF2-40B4-BE49-F238E27FC236}">
                <a16:creationId xmlns:a16="http://schemas.microsoft.com/office/drawing/2014/main" id="{0317A2C0-13DC-4E3C-E007-4642D2AA8AB4}"/>
              </a:ext>
            </a:extLst>
          </p:cNvPr>
          <p:cNvSpPr txBox="1"/>
          <p:nvPr/>
        </p:nvSpPr>
        <p:spPr>
          <a:xfrm>
            <a:off x="639300" y="271220"/>
            <a:ext cx="10913395" cy="923330"/>
          </a:xfrm>
          <a:prstGeom prst="rect">
            <a:avLst/>
          </a:prstGeom>
          <a:noFill/>
        </p:spPr>
        <p:txBody>
          <a:bodyPr wrap="square" rtlCol="0">
            <a:spAutoFit/>
          </a:bodyPr>
          <a:lstStyle/>
          <a:p>
            <a:r>
              <a:rPr lang="cs-CZ" dirty="0">
                <a:solidFill>
                  <a:schemeClr val="bg1"/>
                </a:solidFill>
              </a:rPr>
              <a:t>Stříbro reaguje se zpožděním, dna dosáhlo až v roce 2020 a teprve nyní překonalo maxima z let 2020 a 2021. Poměr jeho ceny ke zlatu je historicky průměrně kolem 40, nyní 88. Vzhledem ke  zlatu je tedy stříbro stále výrazně podhodnoceno. </a:t>
            </a:r>
          </a:p>
        </p:txBody>
      </p:sp>
      <p:pic>
        <p:nvPicPr>
          <p:cNvPr id="5" name="Obrázek 4">
            <a:extLst>
              <a:ext uri="{FF2B5EF4-FFF2-40B4-BE49-F238E27FC236}">
                <a16:creationId xmlns:a16="http://schemas.microsoft.com/office/drawing/2014/main" id="{7616D1B4-C84A-5EC2-7AB1-99E6D9DD8812}"/>
              </a:ext>
            </a:extLst>
          </p:cNvPr>
          <p:cNvPicPr>
            <a:picLocks noChangeAspect="1"/>
          </p:cNvPicPr>
          <p:nvPr/>
        </p:nvPicPr>
        <p:blipFill>
          <a:blip r:embed="rId2"/>
          <a:stretch>
            <a:fillRect/>
          </a:stretch>
        </p:blipFill>
        <p:spPr>
          <a:xfrm>
            <a:off x="639300" y="1371600"/>
            <a:ext cx="10913395" cy="5001208"/>
          </a:xfrm>
          <a:prstGeom prst="rect">
            <a:avLst/>
          </a:prstGeom>
        </p:spPr>
      </p:pic>
    </p:spTree>
    <p:extLst>
      <p:ext uri="{BB962C8B-B14F-4D97-AF65-F5344CB8AC3E}">
        <p14:creationId xmlns:p14="http://schemas.microsoft.com/office/powerpoint/2010/main" val="707120306"/>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6045F1-008D-A3ED-415E-101BB83DE843}"/>
              </a:ext>
            </a:extLst>
          </p:cNvPr>
          <p:cNvSpPr>
            <a:spLocks noGrp="1"/>
          </p:cNvSpPr>
          <p:nvPr>
            <p:ph type="title"/>
          </p:nvPr>
        </p:nvSpPr>
        <p:spPr>
          <a:xfrm>
            <a:off x="4722812" y="914400"/>
            <a:ext cx="6019800" cy="671362"/>
          </a:xfrm>
        </p:spPr>
        <p:txBody>
          <a:bodyPr/>
          <a:lstStyle/>
          <a:p>
            <a:r>
              <a:rPr lang="cs-CZ" dirty="0">
                <a:solidFill>
                  <a:schemeClr val="bg1"/>
                </a:solidFill>
              </a:rPr>
              <a:t>Drahé kovy: závěr</a:t>
            </a:r>
          </a:p>
        </p:txBody>
      </p:sp>
      <p:pic>
        <p:nvPicPr>
          <p:cNvPr id="10" name="Zástupný symbol obrázku 9">
            <a:extLst>
              <a:ext uri="{FF2B5EF4-FFF2-40B4-BE49-F238E27FC236}">
                <a16:creationId xmlns:a16="http://schemas.microsoft.com/office/drawing/2014/main" id="{3DD72885-981F-F956-E0AA-FC0B32FDCD7F}"/>
              </a:ext>
            </a:extLst>
          </p:cNvPr>
          <p:cNvPicPr>
            <a:picLocks noGrp="1" noChangeAspect="1"/>
          </p:cNvPicPr>
          <p:nvPr>
            <p:ph type="pic" idx="1"/>
          </p:nvPr>
        </p:nvPicPr>
        <p:blipFill>
          <a:blip r:embed="rId2"/>
          <a:srcRect l="29115" r="29115"/>
          <a:stretch>
            <a:fillRect/>
          </a:stretch>
        </p:blipFill>
        <p:spPr>
          <a:scene3d>
            <a:camera prst="orthographicFront"/>
            <a:lightRig rig="threePt" dir="t"/>
          </a:scene3d>
          <a:sp3d>
            <a:bevelT/>
          </a:sp3d>
        </p:spPr>
      </p:pic>
      <p:sp>
        <p:nvSpPr>
          <p:cNvPr id="4" name="Zástupný text 3">
            <a:extLst>
              <a:ext uri="{FF2B5EF4-FFF2-40B4-BE49-F238E27FC236}">
                <a16:creationId xmlns:a16="http://schemas.microsoft.com/office/drawing/2014/main" id="{D8978C6E-395E-7ABE-B555-27094EC2767A}"/>
              </a:ext>
            </a:extLst>
          </p:cNvPr>
          <p:cNvSpPr>
            <a:spLocks noGrp="1"/>
          </p:cNvSpPr>
          <p:nvPr>
            <p:ph type="body" sz="half" idx="2"/>
          </p:nvPr>
        </p:nvSpPr>
        <p:spPr>
          <a:xfrm>
            <a:off x="4722812" y="2086087"/>
            <a:ext cx="6805800" cy="2825875"/>
          </a:xfrm>
        </p:spPr>
        <p:txBody>
          <a:bodyPr>
            <a:noAutofit/>
          </a:bodyPr>
          <a:lstStyle/>
          <a:p>
            <a:r>
              <a:rPr lang="cs-CZ" sz="2000" dirty="0">
                <a:solidFill>
                  <a:schemeClr val="bg1"/>
                </a:solidFill>
              </a:rPr>
              <a:t>Zlato je významným stabilizačním prvkem portfolia pro případ vysoké inflace. Zhruba desetiprocentní podíl by měl zajistit plnou revitalizaci aktiv v případě totálního zhroucení všech ostatních komponent. Stříbro, které je z historického hlediska v poměru ke zlatu výrazně levnější, skýtá zajímavou spekulativní příležitost.</a:t>
            </a:r>
          </a:p>
        </p:txBody>
      </p:sp>
    </p:spTree>
    <p:extLst>
      <p:ext uri="{BB962C8B-B14F-4D97-AF65-F5344CB8AC3E}">
        <p14:creationId xmlns:p14="http://schemas.microsoft.com/office/powerpoint/2010/main" val="3170246404"/>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6045F1-008D-A3ED-415E-101BB83DE843}"/>
              </a:ext>
            </a:extLst>
          </p:cNvPr>
          <p:cNvSpPr>
            <a:spLocks noGrp="1"/>
          </p:cNvSpPr>
          <p:nvPr>
            <p:ph type="title"/>
          </p:nvPr>
        </p:nvSpPr>
        <p:spPr>
          <a:xfrm>
            <a:off x="3086100" y="216568"/>
            <a:ext cx="6019800" cy="560294"/>
          </a:xfrm>
        </p:spPr>
        <p:txBody>
          <a:bodyPr/>
          <a:lstStyle/>
          <a:p>
            <a:pPr algn="ctr"/>
            <a:r>
              <a:rPr lang="cs-CZ" dirty="0">
                <a:solidFill>
                  <a:schemeClr val="bg1"/>
                </a:solidFill>
              </a:rPr>
              <a:t>souhrn</a:t>
            </a:r>
          </a:p>
        </p:txBody>
      </p:sp>
      <p:sp>
        <p:nvSpPr>
          <p:cNvPr id="4" name="Zástupný text 3">
            <a:extLst>
              <a:ext uri="{FF2B5EF4-FFF2-40B4-BE49-F238E27FC236}">
                <a16:creationId xmlns:a16="http://schemas.microsoft.com/office/drawing/2014/main" id="{D8978C6E-395E-7ABE-B555-27094EC2767A}"/>
              </a:ext>
            </a:extLst>
          </p:cNvPr>
          <p:cNvSpPr>
            <a:spLocks noGrp="1"/>
          </p:cNvSpPr>
          <p:nvPr>
            <p:ph type="body" sz="half" idx="2"/>
          </p:nvPr>
        </p:nvSpPr>
        <p:spPr>
          <a:xfrm>
            <a:off x="581118" y="1200505"/>
            <a:ext cx="11029764" cy="4456989"/>
          </a:xfrm>
        </p:spPr>
        <p:txBody>
          <a:bodyPr>
            <a:noAutofit/>
          </a:bodyPr>
          <a:lstStyle/>
          <a:p>
            <a:pPr algn="ctr"/>
            <a:r>
              <a:rPr lang="cs-CZ" sz="2000" i="1" dirty="0">
                <a:solidFill>
                  <a:schemeClr val="bg1"/>
                </a:solidFill>
              </a:rPr>
              <a:t>Inflační vývoj se zmírnil, nicméně ceny zboží a služeb stále rostou. Vzhledem k nynější geopolitické situaci a pokračujícímu procesu rozpadu globálního propojení výrobních a  obchodních řetězců se očekává delší stagflační období. </a:t>
            </a:r>
            <a:r>
              <a:rPr lang="cs-CZ" sz="2000" i="1" dirty="0" err="1">
                <a:solidFill>
                  <a:schemeClr val="bg1"/>
                </a:solidFill>
              </a:rPr>
              <a:t>Reinverze</a:t>
            </a:r>
            <a:r>
              <a:rPr lang="cs-CZ" sz="2000" i="1" dirty="0">
                <a:solidFill>
                  <a:schemeClr val="bg1"/>
                </a:solidFill>
              </a:rPr>
              <a:t> výnosové křivky dluhopisů signalizuje nástup recese, která by měla srovnat fundamenty akciového trhu. Pro nákupní příležitosti je třeba vyčkat, až se hospodářské ukazatele dostanou alespoň na své průměrné hodnoty. Úrokové sazby bezpečných dluhopisů ještě nedosáhly výrazně vysokých hodnot a dá se tak očekávat další pokles či stagnace. </a:t>
            </a:r>
          </a:p>
          <a:p>
            <a:pPr algn="ctr"/>
            <a:r>
              <a:rPr lang="cs-CZ" sz="2000" i="1" dirty="0">
                <a:solidFill>
                  <a:schemeClr val="bg1"/>
                </a:solidFill>
              </a:rPr>
              <a:t>V této situaci by portfolio mělo být složeno z nemovitostí, zlata, komodit či společností zabývajících se jejich těžbou a zpracováním, a hotovosti, doplněná o protiinflační dluhopisy. Standardní struktura s převahou akcií a dluhopisů bude připadat v úvahu po výraznější korekci trhu na fundamentálně oprávněné úrovně spojené s případnou změnou světového monetárního uspořádání.</a:t>
            </a:r>
          </a:p>
        </p:txBody>
      </p:sp>
      <p:sp>
        <p:nvSpPr>
          <p:cNvPr id="6" name="TextovéPole 5">
            <a:extLst>
              <a:ext uri="{FF2B5EF4-FFF2-40B4-BE49-F238E27FC236}">
                <a16:creationId xmlns:a16="http://schemas.microsoft.com/office/drawing/2014/main" id="{66BC172E-BF91-F3A6-7D4B-5CEC20B134BD}"/>
              </a:ext>
            </a:extLst>
          </p:cNvPr>
          <p:cNvSpPr txBox="1"/>
          <p:nvPr/>
        </p:nvSpPr>
        <p:spPr>
          <a:xfrm>
            <a:off x="2922494" y="5821085"/>
            <a:ext cx="6347012" cy="1168397"/>
          </a:xfrm>
          <a:prstGeom prst="rect">
            <a:avLst/>
          </a:prstGeom>
          <a:noFill/>
        </p:spPr>
        <p:txBody>
          <a:bodyPr wrap="square" rtlCol="0">
            <a:spAutoFit/>
          </a:bodyPr>
          <a:lstStyle/>
          <a:p>
            <a:pPr algn="ctr"/>
            <a:r>
              <a:rPr lang="cs-CZ" sz="2000" dirty="0">
                <a:solidFill>
                  <a:schemeClr val="bg1"/>
                </a:solidFill>
              </a:rPr>
              <a:t>Pro podrobné informace viz články a videa na:</a:t>
            </a:r>
          </a:p>
          <a:p>
            <a:pPr algn="ctr">
              <a:lnSpc>
                <a:spcPct val="107000"/>
              </a:lnSpc>
              <a:spcAft>
                <a:spcPts val="800"/>
              </a:spcAft>
            </a:pPr>
            <a:r>
              <a:rPr lang="cs-CZ" sz="18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https://odhalene-finance.estranky.cz/</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cs-CZ" sz="2400" dirty="0">
              <a:solidFill>
                <a:schemeClr val="bg1"/>
              </a:solidFill>
            </a:endParaRPr>
          </a:p>
        </p:txBody>
      </p:sp>
    </p:spTree>
    <p:extLst>
      <p:ext uri="{BB962C8B-B14F-4D97-AF65-F5344CB8AC3E}">
        <p14:creationId xmlns:p14="http://schemas.microsoft.com/office/powerpoint/2010/main" val="2477820638"/>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theme/theme1.xml><?xml version="1.0" encoding="utf-8"?>
<a:theme xmlns:a="http://schemas.openxmlformats.org/drawingml/2006/main" name="Řez">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
  <TotalTime>2524</TotalTime>
  <Words>1233</Words>
  <Application>Microsoft Office PowerPoint</Application>
  <PresentationFormat>Širokoúhlá obrazovka</PresentationFormat>
  <Paragraphs>57</Paragraphs>
  <Slides>31</Slides>
  <Notes>0</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31</vt:i4>
      </vt:variant>
    </vt:vector>
  </HeadingPairs>
  <TitlesOfParts>
    <vt:vector size="38" baseType="lpstr">
      <vt:lpstr>Arial</vt:lpstr>
      <vt:lpstr>Arial</vt:lpstr>
      <vt:lpstr>Calibri</vt:lpstr>
      <vt:lpstr>Century Gothic</vt:lpstr>
      <vt:lpstr>Wingdings</vt:lpstr>
      <vt:lpstr>Wingdings 3</vt:lpstr>
      <vt:lpstr>Řez</vt:lpstr>
      <vt:lpstr>Analýza trhu a model portfolia</vt:lpstr>
      <vt:lpstr>úvod</vt:lpstr>
      <vt:lpstr>Analýza trhu</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Akcie: závěr</vt:lpstr>
      <vt:lpstr>Analýza trhu</vt:lpstr>
      <vt:lpstr>Prezentace aplikace PowerPoint</vt:lpstr>
      <vt:lpstr>Prezentace aplikace PowerPoint</vt:lpstr>
      <vt:lpstr>Prezentace aplikace PowerPoint</vt:lpstr>
      <vt:lpstr>Dluhopisy: závěr</vt:lpstr>
      <vt:lpstr>Analýza trhu</vt:lpstr>
      <vt:lpstr>Prezentace aplikace PowerPoint</vt:lpstr>
      <vt:lpstr>Prezentace aplikace PowerPoint</vt:lpstr>
      <vt:lpstr>Prezentace aplikace PowerPoint</vt:lpstr>
      <vt:lpstr>Komodity: závěr</vt:lpstr>
      <vt:lpstr>Analýza trhu</vt:lpstr>
      <vt:lpstr>Prezentace aplikace PowerPoint</vt:lpstr>
      <vt:lpstr>Prezentace aplikace PowerPoint</vt:lpstr>
      <vt:lpstr>Prezentace aplikace PowerPoint</vt:lpstr>
      <vt:lpstr>Nemovitosti: závěr</vt:lpstr>
      <vt:lpstr>Analýza trhu</vt:lpstr>
      <vt:lpstr>Prezentace aplikace PowerPoint</vt:lpstr>
      <vt:lpstr>Prezentace aplikace PowerPoint</vt:lpstr>
      <vt:lpstr>Drahé kovy: závěr</vt:lpstr>
      <vt:lpstr>souhrn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Analýza trhu a struktura portfolia</dc:title>
  <dc:creator>Leo Jaroš</dc:creator>
  <cp:lastModifiedBy>Leo Jaroš</cp:lastModifiedBy>
  <cp:revision>252</cp:revision>
  <dcterms:created xsi:type="dcterms:W3CDTF">2022-10-29T07:49:43Z</dcterms:created>
  <dcterms:modified xsi:type="dcterms:W3CDTF">2025-02-10T11:19:29Z</dcterms:modified>
</cp:coreProperties>
</file>